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65" r:id="rId5"/>
    <p:sldId id="281" r:id="rId6"/>
    <p:sldId id="272" r:id="rId7"/>
    <p:sldId id="280" r:id="rId8"/>
    <p:sldId id="261" r:id="rId9"/>
    <p:sldId id="266" r:id="rId10"/>
    <p:sldId id="277" r:id="rId11"/>
    <p:sldId id="274" r:id="rId12"/>
    <p:sldId id="275" r:id="rId13"/>
    <p:sldId id="273" r:id="rId14"/>
    <p:sldId id="264" r:id="rId15"/>
    <p:sldId id="271" r:id="rId16"/>
    <p:sldId id="270" r:id="rId17"/>
    <p:sldId id="262" r:id="rId18"/>
    <p:sldId id="267" r:id="rId19"/>
    <p:sldId id="268" r:id="rId20"/>
    <p:sldId id="279"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guro, Roxanne" initials="DR" lastIdx="3" clrIdx="0">
    <p:extLst/>
  </p:cmAuthor>
  <p:cmAuthor id="2" name="Windows 7 pro X64" initials="W7pX"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DDBD5"/>
    <a:srgbClr val="FBFDFC"/>
    <a:srgbClr val="F9FB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4" autoAdjust="0"/>
    <p:restoredTop sz="39474" autoAdjust="0"/>
  </p:normalViewPr>
  <p:slideViewPr>
    <p:cSldViewPr snapToGrid="0">
      <p:cViewPr varScale="1">
        <p:scale>
          <a:sx n="28" d="100"/>
          <a:sy n="28" d="100"/>
        </p:scale>
        <p:origin x="2232" y="34"/>
      </p:cViewPr>
      <p:guideLst>
        <p:guide orient="horz" pos="2160"/>
        <p:guide pos="2880"/>
      </p:guideLst>
    </p:cSldViewPr>
  </p:slideViewPr>
  <p:notesTextViewPr>
    <p:cViewPr>
      <p:scale>
        <a:sx n="3" d="2"/>
        <a:sy n="3" d="2"/>
      </p:scale>
      <p:origin x="0" y="0"/>
    </p:cViewPr>
  </p:notesTextViewPr>
  <p:sorterViewPr>
    <p:cViewPr>
      <p:scale>
        <a:sx n="100" d="100"/>
        <a:sy n="100" d="100"/>
      </p:scale>
      <p:origin x="0" y="-3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3DAAF-2E40-45E8-9D02-C8F44701B62A}" type="datetimeFigureOut">
              <a:rPr lang="en-US" smtClean="0"/>
              <a:t>7/20/2017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5D93A-6FA4-47FD-8844-8C7152948415}" type="slidenum">
              <a:rPr lang="en-US" smtClean="0"/>
              <a:t>‹#›</a:t>
            </a:fld>
            <a:endParaRPr lang="en-US"/>
          </a:p>
        </p:txBody>
      </p:sp>
    </p:spTree>
    <p:extLst>
      <p:ext uri="{BB962C8B-B14F-4D97-AF65-F5344CB8AC3E}">
        <p14:creationId xmlns:p14="http://schemas.microsoft.com/office/powerpoint/2010/main" val="160488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TELL:</a:t>
            </a:r>
            <a:r>
              <a:rPr lang="en-US" b="1" baseline="0" dirty="0"/>
              <a:t> </a:t>
            </a:r>
            <a:r>
              <a:rPr lang="en-US" b="0" baseline="0" dirty="0"/>
              <a:t>Welcome to the Food Services Dress Code Policy training. Thank you for being here today.  My name is (state your name). </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1</a:t>
            </a:fld>
            <a:endParaRPr lang="en-US"/>
          </a:p>
        </p:txBody>
      </p:sp>
    </p:spTree>
    <p:extLst>
      <p:ext uri="{BB962C8B-B14F-4D97-AF65-F5344CB8AC3E}">
        <p14:creationId xmlns:p14="http://schemas.microsoft.com/office/powerpoint/2010/main" val="179988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take</a:t>
            </a:r>
            <a:r>
              <a:rPr lang="en-US" b="0" baseline="0" dirty="0"/>
              <a:t> a look at the approved shorts women and men can wear. In addition, the skirt women can wear. All skirts and shorts must be knee length not longer than ankle length.. Now let’s take a look at the unapproved clothing items.</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10</a:t>
            </a:fld>
            <a:endParaRPr lang="en-US"/>
          </a:p>
        </p:txBody>
      </p:sp>
    </p:spTree>
    <p:extLst>
      <p:ext uri="{BB962C8B-B14F-4D97-AF65-F5344CB8AC3E}">
        <p14:creationId xmlns:p14="http://schemas.microsoft.com/office/powerpoint/2010/main" val="2920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TELL: </a:t>
            </a:r>
            <a:r>
              <a:rPr lang="en-US" sz="1200" dirty="0">
                <a:solidFill>
                  <a:srgbClr val="000000"/>
                </a:solidFill>
              </a:rPr>
              <a:t>Because Food Services employees work around machinery and hot foods, their feet must be adequately protected from possible injury.</a:t>
            </a:r>
            <a:r>
              <a:rPr lang="en-US" sz="1200" baseline="0" dirty="0">
                <a:solidFill>
                  <a:srgbClr val="000000"/>
                </a:solidFill>
              </a:rPr>
              <a:t> </a:t>
            </a:r>
            <a:r>
              <a:rPr lang="en-US" sz="1200" dirty="0">
                <a:solidFill>
                  <a:srgbClr val="000000"/>
                </a:solidFill>
              </a:rPr>
              <a:t>Employees must wear comfortable, low or no heel closed-toe shoes with slip-resistant soles. Look for “Slip Resistant” stamped on the sole</a:t>
            </a:r>
            <a:r>
              <a:rPr lang="en-US" sz="1200" baseline="0" dirty="0">
                <a:solidFill>
                  <a:srgbClr val="000000"/>
                </a:solidFill>
              </a:rPr>
              <a:t> of the shoe.</a:t>
            </a:r>
            <a:r>
              <a:rPr lang="en-US" sz="1200" dirty="0">
                <a:solidFill>
                  <a:srgbClr val="000000"/>
                </a:solidFill>
              </a:rPr>
              <a:t> Examples</a:t>
            </a:r>
            <a:r>
              <a:rPr lang="en-US" sz="1200" baseline="0" dirty="0">
                <a:solidFill>
                  <a:srgbClr val="000000"/>
                </a:solidFill>
              </a:rPr>
              <a:t> of approved shoes are f</a:t>
            </a:r>
            <a:r>
              <a:rPr lang="en-US" sz="1200" dirty="0">
                <a:solidFill>
                  <a:srgbClr val="000000"/>
                </a:solidFill>
              </a:rPr>
              <a:t>ood services industry shoes,</a:t>
            </a:r>
            <a:r>
              <a:rPr lang="en-US" sz="1200" baseline="0" dirty="0">
                <a:solidFill>
                  <a:srgbClr val="000000"/>
                </a:solidFill>
              </a:rPr>
              <a:t> l</a:t>
            </a:r>
            <a:r>
              <a:rPr lang="en-US" sz="1200" dirty="0">
                <a:solidFill>
                  <a:srgbClr val="000000"/>
                </a:solidFill>
              </a:rPr>
              <a:t>eather or leather-like </a:t>
            </a:r>
            <a:r>
              <a:rPr lang="en-US" sz="1200" baseline="0" dirty="0">
                <a:solidFill>
                  <a:srgbClr val="000000"/>
                </a:solidFill>
              </a:rPr>
              <a:t>t</a:t>
            </a:r>
            <a:r>
              <a:rPr lang="en-US" sz="1200" dirty="0">
                <a:solidFill>
                  <a:srgbClr val="000000"/>
                </a:solidFill>
              </a:rPr>
              <a:t>ennis shoes</a:t>
            </a:r>
            <a:r>
              <a:rPr lang="en-US" sz="1200" baseline="0" dirty="0">
                <a:solidFill>
                  <a:srgbClr val="000000"/>
                </a:solidFill>
              </a:rPr>
              <a:t> without any airholes,  and other l</a:t>
            </a:r>
            <a:r>
              <a:rPr lang="en-US" sz="1200" dirty="0">
                <a:solidFill>
                  <a:srgbClr val="000000"/>
                </a:solidFill>
              </a:rPr>
              <a:t>eather or leather-like shoes.</a:t>
            </a:r>
          </a:p>
          <a:p>
            <a:pPr marL="0" indent="0">
              <a:buNone/>
            </a:pPr>
            <a:r>
              <a:rPr lang="en-US" sz="1200" dirty="0"/>
              <a:t>Note: “Oil Resistant” does NOT mean slip resistant.</a:t>
            </a:r>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11</a:t>
            </a:fld>
            <a:endParaRPr lang="en-US"/>
          </a:p>
        </p:txBody>
      </p:sp>
    </p:spTree>
    <p:extLst>
      <p:ext uri="{BB962C8B-B14F-4D97-AF65-F5344CB8AC3E}">
        <p14:creationId xmlns:p14="http://schemas.microsoft.com/office/powerpoint/2010/main" val="105101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TELL: </a:t>
            </a:r>
            <a:r>
              <a:rPr lang="en-US" sz="1200" b="0" dirty="0"/>
              <a:t>Why</a:t>
            </a:r>
            <a:r>
              <a:rPr lang="en-US" sz="1200" b="0" baseline="0" dirty="0"/>
              <a:t> should you wear slip resistant shoes while working in the cafeteria? Because </a:t>
            </a:r>
            <a:r>
              <a:rPr lang="en-US" sz="1200" b="0" baseline="0" dirty="0">
                <a:solidFill>
                  <a:srgbClr val="000000"/>
                </a:solidFill>
              </a:rPr>
              <a:t>s</a:t>
            </a:r>
            <a:r>
              <a:rPr lang="en-US" sz="1200" dirty="0">
                <a:solidFill>
                  <a:srgbClr val="000000"/>
                </a:solidFill>
              </a:rPr>
              <a:t>lip resistant-shoes increase traction in slippery environments by using special sole materials and tread design to prevent falls.</a:t>
            </a:r>
            <a:r>
              <a:rPr lang="en-US" sz="1200" baseline="0" dirty="0">
                <a:solidFill>
                  <a:srgbClr val="000000"/>
                </a:solidFill>
              </a:rPr>
              <a:t> </a:t>
            </a:r>
            <a:r>
              <a:rPr lang="en-US" sz="1200" dirty="0">
                <a:solidFill>
                  <a:srgbClr val="000000"/>
                </a:solidFill>
              </a:rPr>
              <a:t>A slip and fall accident at work can have serious repercussions</a:t>
            </a:r>
            <a:r>
              <a:rPr lang="en-US" sz="1200" baseline="0" dirty="0">
                <a:solidFill>
                  <a:srgbClr val="000000"/>
                </a:solidFill>
              </a:rPr>
              <a:t> p</a:t>
            </a:r>
            <a:r>
              <a:rPr lang="en-US" sz="1200" dirty="0">
                <a:solidFill>
                  <a:srgbClr val="000000"/>
                </a:solidFill>
              </a:rPr>
              <a:t>hysical, financial, and mental.</a:t>
            </a:r>
            <a:r>
              <a:rPr lang="en-US" sz="1200" baseline="0" dirty="0">
                <a:solidFill>
                  <a:srgbClr val="000000"/>
                </a:solidFill>
              </a:rPr>
              <a:t> </a:t>
            </a:r>
            <a:r>
              <a:rPr lang="en-US" sz="1200" dirty="0">
                <a:solidFill>
                  <a:srgbClr val="000000"/>
                </a:solidFill>
              </a:rPr>
              <a:t>Protecting yourself with slip resistant shoes makes you a more productive team member when you aren’t worried about</a:t>
            </a:r>
            <a:r>
              <a:rPr lang="en-US" sz="1200" baseline="0" dirty="0">
                <a:solidFill>
                  <a:srgbClr val="000000"/>
                </a:solidFill>
              </a:rPr>
              <a:t> s</a:t>
            </a:r>
            <a:r>
              <a:rPr lang="en-US" sz="1200" dirty="0">
                <a:solidFill>
                  <a:srgbClr val="000000"/>
                </a:solidFill>
              </a:rPr>
              <a:t>lipping at work or getting hurt.</a:t>
            </a:r>
          </a:p>
          <a:p>
            <a:pPr marL="0" indent="0">
              <a:buNone/>
            </a:pPr>
            <a:r>
              <a:rPr lang="en-US" sz="1200" dirty="0">
                <a:solidFill>
                  <a:srgbClr val="000000"/>
                </a:solidFill>
              </a:rPr>
              <a:t>Your health isn’t something to gamble with, so protect yourself with the right safety footwear.</a:t>
            </a:r>
          </a:p>
          <a:p>
            <a:pPr marL="0" indent="0">
              <a:buNone/>
            </a:pPr>
            <a:r>
              <a:rPr lang="en-US" sz="1200" dirty="0">
                <a:solidFill>
                  <a:srgbClr val="000000"/>
                </a:solidFill>
              </a:rPr>
              <a:t>Remember the most dangerous part in the cafeteria is the floor.</a:t>
            </a:r>
            <a:endParaRPr lang="en-US" sz="1200" b="1" dirty="0"/>
          </a:p>
          <a:p>
            <a:r>
              <a:rPr lang="en-US" sz="1200" dirty="0"/>
              <a:t>physical – A slip and fall accident can result in broken bones, bruises, sprains and even concussions.</a:t>
            </a:r>
          </a:p>
          <a:p>
            <a:r>
              <a:rPr lang="en-US" sz="1200" b="0" i="0" kern="1200" dirty="0">
                <a:solidFill>
                  <a:schemeClr val="tx1"/>
                </a:solidFill>
                <a:effectLst/>
                <a:latin typeface="+mn-lt"/>
                <a:ea typeface="+mn-ea"/>
                <a:cs typeface="+mn-cs"/>
              </a:rPr>
              <a:t>Financial – An injury such as those listed can leave out of work for days or even weeks. </a:t>
            </a:r>
          </a:p>
          <a:p>
            <a:r>
              <a:rPr lang="en-US" sz="1200" dirty="0"/>
              <a:t>Mental – The stress of not working while bills pile up, of not having full motor function, of having to physically recover so that you can return to work, these all affect your mental state. </a:t>
            </a:r>
          </a:p>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12</a:t>
            </a:fld>
            <a:endParaRPr lang="en-US"/>
          </a:p>
        </p:txBody>
      </p:sp>
    </p:spTree>
    <p:extLst>
      <p:ext uri="{BB962C8B-B14F-4D97-AF65-F5344CB8AC3E}">
        <p14:creationId xmlns:p14="http://schemas.microsoft.com/office/powerpoint/2010/main" val="93162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take</a:t>
            </a:r>
            <a:r>
              <a:rPr lang="en-US" b="0" baseline="0" dirty="0"/>
              <a:t> a look at the some of the approved shoes you can wear. All the shoes are leather or leather like shoes and are slip resistant. The work clog/crocs are approved because they have no holes, an enclosed heel and have a slip resistant sole.</a:t>
            </a:r>
          </a:p>
          <a:p>
            <a:r>
              <a:rPr lang="en-US" b="0" baseline="0" dirty="0"/>
              <a:t>These are unapproved shoes that can not be worn in the cafeteria, converse, vans, mesh, and tennis shoe that have a combination of leather and mesh. The crocs are unapproved because they have holes in the shoe, do not cover the heel and are not made for the work industry. All these shoes are not slip resistant and</a:t>
            </a:r>
            <a:r>
              <a:rPr lang="en-US" dirty="0"/>
              <a:t> </a:t>
            </a:r>
            <a:r>
              <a:rPr lang="en-US" baseline="0" dirty="0"/>
              <a:t>not allowed due to safety concerns.</a:t>
            </a:r>
          </a:p>
        </p:txBody>
      </p:sp>
      <p:sp>
        <p:nvSpPr>
          <p:cNvPr id="4" name="Slide Number Placeholder 3"/>
          <p:cNvSpPr>
            <a:spLocks noGrp="1"/>
          </p:cNvSpPr>
          <p:nvPr>
            <p:ph type="sldNum" sz="quarter" idx="10"/>
          </p:nvPr>
        </p:nvSpPr>
        <p:spPr/>
        <p:txBody>
          <a:bodyPr/>
          <a:lstStyle/>
          <a:p>
            <a:fld id="{12F5D93A-6FA4-47FD-8844-8C7152948415}" type="slidenum">
              <a:rPr lang="en-US" smtClean="0"/>
              <a:t>13</a:t>
            </a:fld>
            <a:endParaRPr lang="en-US"/>
          </a:p>
        </p:txBody>
      </p:sp>
    </p:spTree>
    <p:extLst>
      <p:ext uri="{BB962C8B-B14F-4D97-AF65-F5344CB8AC3E}">
        <p14:creationId xmlns:p14="http://schemas.microsoft.com/office/powerpoint/2010/main" val="306264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TELL: </a:t>
            </a:r>
            <a:r>
              <a:rPr lang="en-US" dirty="0">
                <a:solidFill>
                  <a:srgbClr val="000000"/>
                </a:solidFill>
              </a:rPr>
              <a:t>All employees must continue to wear the approved hairnet coverings at all times and all loose hair must be fully covered.</a:t>
            </a:r>
            <a:r>
              <a:rPr lang="en-US" baseline="0" dirty="0">
                <a:solidFill>
                  <a:srgbClr val="000000"/>
                </a:solidFill>
              </a:rPr>
              <a:t> </a:t>
            </a:r>
            <a:r>
              <a:rPr lang="en-US" dirty="0">
                <a:solidFill>
                  <a:srgbClr val="000000"/>
                </a:solidFill>
              </a:rPr>
              <a:t>Employees with facial hair must wear a beard snood, this includes mustaches.</a:t>
            </a:r>
          </a:p>
          <a:p>
            <a:pPr marL="0" indent="0">
              <a:buFont typeface="Wingdings" panose="05000000000000000000" pitchFamily="2" charset="2"/>
              <a:buNone/>
            </a:pPr>
            <a:r>
              <a:rPr lang="en-US" dirty="0">
                <a:solidFill>
                  <a:srgbClr val="000000"/>
                </a:solidFill>
              </a:rPr>
              <a:t>Bandanas and all hats are prohibited.</a:t>
            </a:r>
          </a:p>
          <a:p>
            <a:pPr marL="0" indent="0">
              <a:buFont typeface="Wingdings" panose="05000000000000000000" pitchFamily="2" charset="2"/>
              <a:buNone/>
            </a:pPr>
            <a:endParaRPr lang="en-US" dirty="0">
              <a:solidFill>
                <a:srgbClr val="000000"/>
              </a:solidFill>
            </a:endParaRPr>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14</a:t>
            </a:fld>
            <a:endParaRPr lang="en-US"/>
          </a:p>
        </p:txBody>
      </p:sp>
    </p:spTree>
    <p:extLst>
      <p:ext uri="{BB962C8B-B14F-4D97-AF65-F5344CB8AC3E}">
        <p14:creationId xmlns:p14="http://schemas.microsoft.com/office/powerpoint/2010/main" val="631023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Employees wearing religious/ethnic head coverings may continue to do so provided it does not pose a safety or sanitation concern.</a:t>
            </a:r>
            <a:r>
              <a:rPr lang="en-US" baseline="0" dirty="0"/>
              <a:t> </a:t>
            </a:r>
            <a:r>
              <a:rPr lang="en-US" dirty="0"/>
              <a:t>If the head covering poses a potential safety or sanitation concern, a meeting will be held with the immediate supervisor and/or HR to discuss possible accommodations.</a:t>
            </a:r>
            <a:r>
              <a:rPr lang="en-US" baseline="0" dirty="0"/>
              <a:t> </a:t>
            </a:r>
            <a:r>
              <a:rPr lang="en-US" dirty="0"/>
              <a:t>Hairnets should be over hair</a:t>
            </a:r>
            <a:r>
              <a:rPr lang="en-US" baseline="0" dirty="0"/>
              <a:t>. However d</a:t>
            </a:r>
            <a:r>
              <a:rPr lang="en-US" dirty="0"/>
              <a:t>ue to the sensitivity of some religions, if the headwear reasonably shows that no hair will escape, Managers are not</a:t>
            </a:r>
            <a:r>
              <a:rPr lang="en-US" baseline="0" dirty="0"/>
              <a:t> </a:t>
            </a:r>
            <a:r>
              <a:rPr lang="en-US" dirty="0"/>
              <a:t>required</a:t>
            </a:r>
            <a:r>
              <a:rPr lang="en-US" baseline="0" dirty="0"/>
              <a:t> to ask</a:t>
            </a:r>
            <a:r>
              <a:rPr lang="en-US" dirty="0"/>
              <a:t> employees to take off their covering for proof</a:t>
            </a:r>
            <a:r>
              <a:rPr lang="en-US" baseline="0" dirty="0"/>
              <a:t> that an hairnet is underneath. </a:t>
            </a:r>
            <a:r>
              <a:rPr lang="en-US" dirty="0"/>
              <a:t>If the head covering is loose and hangs down where it is a sanitary concern, the employee will need to tuck or pin the clothes to insure sanitation. </a:t>
            </a:r>
          </a:p>
        </p:txBody>
      </p:sp>
      <p:sp>
        <p:nvSpPr>
          <p:cNvPr id="4" name="Slide Number Placeholder 3"/>
          <p:cNvSpPr>
            <a:spLocks noGrp="1"/>
          </p:cNvSpPr>
          <p:nvPr>
            <p:ph type="sldNum" sz="quarter" idx="10"/>
          </p:nvPr>
        </p:nvSpPr>
        <p:spPr/>
        <p:txBody>
          <a:bodyPr/>
          <a:lstStyle/>
          <a:p>
            <a:fld id="{12F5D93A-6FA4-47FD-8844-8C7152948415}" type="slidenum">
              <a:rPr lang="en-US" smtClean="0"/>
              <a:t>15</a:t>
            </a:fld>
            <a:endParaRPr lang="en-US"/>
          </a:p>
        </p:txBody>
      </p:sp>
    </p:spTree>
    <p:extLst>
      <p:ext uri="{BB962C8B-B14F-4D97-AF65-F5344CB8AC3E}">
        <p14:creationId xmlns:p14="http://schemas.microsoft.com/office/powerpoint/2010/main" val="311340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Here</a:t>
            </a:r>
            <a:r>
              <a:rPr lang="en-US" b="0" baseline="0" dirty="0"/>
              <a:t> is an example of a Food Services Worker wearing the appropriate attire to work. </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16</a:t>
            </a:fld>
            <a:endParaRPr lang="en-US"/>
          </a:p>
        </p:txBody>
      </p:sp>
    </p:spTree>
    <p:extLst>
      <p:ext uri="{BB962C8B-B14F-4D97-AF65-F5344CB8AC3E}">
        <p14:creationId xmlns:p14="http://schemas.microsoft.com/office/powerpoint/2010/main" val="300197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Employees at Newman Nutrition will be provided smocks daily at the start of their assignment to be worn over their clothes. </a:t>
            </a:r>
          </a:p>
          <a:p>
            <a:r>
              <a:rPr lang="en-US" b="0" dirty="0"/>
              <a:t>The smocks are to be returned at the end of each day upon clocking out of their </a:t>
            </a:r>
            <a:r>
              <a:rPr lang="en-US" b="0"/>
              <a:t>assignment.</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17</a:t>
            </a:fld>
            <a:endParaRPr lang="en-US"/>
          </a:p>
        </p:txBody>
      </p:sp>
    </p:spTree>
    <p:extLst>
      <p:ext uri="{BB962C8B-B14F-4D97-AF65-F5344CB8AC3E}">
        <p14:creationId xmlns:p14="http://schemas.microsoft.com/office/powerpoint/2010/main" val="104710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Personal protective equipment (PPE)  (such as oven mitts, sleeves, aprons, eye protection, etc.) must be used as intended and directed by the Division. </a:t>
            </a:r>
          </a:p>
          <a:p>
            <a:r>
              <a:rPr lang="en-US" b="0" dirty="0"/>
              <a:t>Accidents occurring as a result of a practice in violation of Food Services Division or District policy, or clearly an unsafe practice/behavior, can result in employees </a:t>
            </a:r>
            <a:r>
              <a:rPr lang="en-US" b="0"/>
              <a:t>receiving an</a:t>
            </a:r>
            <a:r>
              <a:rPr lang="en-US" b="0" baseline="0"/>
              <a:t> i</a:t>
            </a:r>
            <a:r>
              <a:rPr lang="en-US" b="0"/>
              <a:t>ncident </a:t>
            </a:r>
            <a:r>
              <a:rPr lang="en-US" b="0" dirty="0"/>
              <a:t>log for working unsafely and/or </a:t>
            </a:r>
            <a:r>
              <a:rPr lang="en-US" b="0"/>
              <a:t>disciplinary action.</a:t>
            </a:r>
            <a:endParaRPr lang="en-US" b="0" dirty="0"/>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18</a:t>
            </a:fld>
            <a:endParaRPr lang="en-US"/>
          </a:p>
        </p:txBody>
      </p:sp>
    </p:spTree>
    <p:extLst>
      <p:ext uri="{BB962C8B-B14F-4D97-AF65-F5344CB8AC3E}">
        <p14:creationId xmlns:p14="http://schemas.microsoft.com/office/powerpoint/2010/main" val="3985223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0" dirty="0"/>
              <a:t>: Let’s take a look at a few of the personal protective</a:t>
            </a:r>
            <a:r>
              <a:rPr lang="en-US" b="0" baseline="0" dirty="0"/>
              <a:t> equipment that we have in the cafeteria and use on a daily basis to protect ourselves from injury. </a:t>
            </a:r>
            <a:r>
              <a:rPr lang="en-US" b="0" dirty="0"/>
              <a:t>The items described above are only a summary. Please refer to the Food Services Division Guidelines,</a:t>
            </a:r>
            <a:r>
              <a:rPr lang="en-US" b="0" baseline="0" dirty="0"/>
              <a:t> </a:t>
            </a:r>
            <a:r>
              <a:rPr lang="en-US" b="0" dirty="0"/>
              <a:t>Policies &amp; Procedures and HACCP requirements for a complete list.</a:t>
            </a:r>
          </a:p>
        </p:txBody>
      </p:sp>
      <p:sp>
        <p:nvSpPr>
          <p:cNvPr id="4" name="Slide Number Placeholder 3"/>
          <p:cNvSpPr>
            <a:spLocks noGrp="1"/>
          </p:cNvSpPr>
          <p:nvPr>
            <p:ph type="sldNum" sz="quarter" idx="10"/>
          </p:nvPr>
        </p:nvSpPr>
        <p:spPr/>
        <p:txBody>
          <a:bodyPr/>
          <a:lstStyle/>
          <a:p>
            <a:fld id="{12F5D93A-6FA4-47FD-8844-8C7152948415}" type="slidenum">
              <a:rPr lang="en-US" smtClean="0"/>
              <a:t>19</a:t>
            </a:fld>
            <a:endParaRPr lang="en-US"/>
          </a:p>
        </p:txBody>
      </p:sp>
    </p:spTree>
    <p:extLst>
      <p:ext uri="{BB962C8B-B14F-4D97-AF65-F5344CB8AC3E}">
        <p14:creationId xmlns:p14="http://schemas.microsoft.com/office/powerpoint/2010/main" val="367616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Effective February 13th, 2017 all Food Services Division (FSD) employees Managers, Seniors, Drivers, and Workers (including substitutes) must comply with the Division’s Dress Code Policy at all times during their regular assigned hours.</a:t>
            </a:r>
          </a:p>
          <a:p>
            <a:r>
              <a:rPr lang="en-US" b="0" dirty="0"/>
              <a:t>The Dress Code Policy will still allow employees to continue to wear their uniform provided it is still in good condition and fits.</a:t>
            </a:r>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2</a:t>
            </a:fld>
            <a:endParaRPr lang="en-US"/>
          </a:p>
        </p:txBody>
      </p:sp>
    </p:spTree>
    <p:extLst>
      <p:ext uri="{BB962C8B-B14F-4D97-AF65-F5344CB8AC3E}">
        <p14:creationId xmlns:p14="http://schemas.microsoft.com/office/powerpoint/2010/main" val="262534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ASK:  </a:t>
            </a:r>
            <a:r>
              <a:rPr lang="en-US" b="0" dirty="0"/>
              <a:t>Are there any related questions pertaining to the dress code</a:t>
            </a:r>
            <a:r>
              <a:rPr lang="en-US" b="0" baseline="0" dirty="0"/>
              <a:t> policy</a:t>
            </a:r>
            <a:r>
              <a:rPr lang="en-US" b="0" dirty="0"/>
              <a:t> training we have just reviewed?</a:t>
            </a:r>
          </a:p>
          <a:p>
            <a:pPr eaLnBrk="1" hangingPunct="1">
              <a:spcBef>
                <a:spcPct val="0"/>
              </a:spcBef>
            </a:pPr>
            <a:r>
              <a:rPr lang="en-US" b="1" dirty="0"/>
              <a:t>TELL:</a:t>
            </a:r>
            <a:r>
              <a:rPr lang="en-US" b="1" baseline="0" dirty="0"/>
              <a:t>  </a:t>
            </a:r>
            <a:r>
              <a:rPr lang="en-US" dirty="0"/>
              <a:t>This concludes the training,</a:t>
            </a:r>
            <a:r>
              <a:rPr lang="en-US" baseline="0" dirty="0"/>
              <a:t> t</a:t>
            </a:r>
            <a:r>
              <a:rPr lang="en-US" dirty="0"/>
              <a:t>hank you.</a:t>
            </a:r>
          </a:p>
          <a:p>
            <a:pPr eaLnBrk="1" hangingPunct="1">
              <a:spcBef>
                <a:spcPct val="0"/>
              </a:spcBef>
            </a:pPr>
            <a:endParaRPr lang="en-US" dirty="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A4045C-AC4D-41B9-A176-B00A925003DD}" type="slidenum">
              <a:rPr lang="en-US" smtClean="0"/>
              <a:pPr/>
              <a:t>20</a:t>
            </a:fld>
            <a:endParaRPr lang="en-US"/>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29491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ASK:  </a:t>
            </a:r>
            <a:r>
              <a:rPr lang="en-US" b="0" dirty="0"/>
              <a:t>Are there any related questions pertaining to the dress code</a:t>
            </a:r>
            <a:r>
              <a:rPr lang="en-US" b="0" baseline="0" dirty="0"/>
              <a:t> policy</a:t>
            </a:r>
            <a:r>
              <a:rPr lang="en-US" b="0" dirty="0"/>
              <a:t> training we have just reviewed?</a:t>
            </a:r>
          </a:p>
          <a:p>
            <a:pPr eaLnBrk="1" hangingPunct="1">
              <a:spcBef>
                <a:spcPct val="0"/>
              </a:spcBef>
            </a:pPr>
            <a:r>
              <a:rPr lang="en-US" b="1" dirty="0"/>
              <a:t>TELL:</a:t>
            </a:r>
            <a:r>
              <a:rPr lang="en-US" b="1" baseline="0" dirty="0"/>
              <a:t>  </a:t>
            </a:r>
            <a:r>
              <a:rPr lang="en-US" dirty="0"/>
              <a:t>This concludes the training,</a:t>
            </a:r>
            <a:r>
              <a:rPr lang="en-US" baseline="0" dirty="0"/>
              <a:t> t</a:t>
            </a:r>
            <a:r>
              <a:rPr lang="en-US" dirty="0"/>
              <a:t>hank you.</a:t>
            </a:r>
          </a:p>
          <a:p>
            <a:pPr eaLnBrk="1" hangingPunct="1">
              <a:spcBef>
                <a:spcPct val="0"/>
              </a:spcBef>
            </a:pPr>
            <a:endParaRPr lang="en-US" dirty="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A4045C-AC4D-41B9-A176-B00A925003DD}" type="slidenum">
              <a:rPr lang="en-US" smtClean="0"/>
              <a:pPr/>
              <a:t>21</a:t>
            </a:fld>
            <a:endParaRPr lang="en-US"/>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65866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The</a:t>
            </a:r>
            <a:r>
              <a:rPr lang="en-US" b="0" baseline="0" dirty="0"/>
              <a:t> </a:t>
            </a:r>
            <a:r>
              <a:rPr lang="en-US" b="0" dirty="0"/>
              <a:t>Food Services employees may wear</a:t>
            </a:r>
            <a:r>
              <a:rPr lang="en-US" b="0" baseline="0" dirty="0"/>
              <a:t> the </a:t>
            </a:r>
            <a:r>
              <a:rPr lang="en-US" b="0" dirty="0"/>
              <a:t>Café LA approved uniform polo or button down shirts provided</a:t>
            </a:r>
            <a:r>
              <a:rPr lang="en-US" b="0" baseline="0" dirty="0"/>
              <a:t> they s</a:t>
            </a:r>
            <a:r>
              <a:rPr lang="en-US" b="0" dirty="0"/>
              <a:t>till fit</a:t>
            </a:r>
            <a:r>
              <a:rPr lang="en-US" b="0" baseline="0" dirty="0"/>
              <a:t> and are</a:t>
            </a:r>
            <a:r>
              <a:rPr lang="en-US" b="0" dirty="0"/>
              <a:t> in good condition not stained, torn, or unraveled</a:t>
            </a:r>
            <a:r>
              <a:rPr lang="en-US" b="0" baseline="0" dirty="0"/>
              <a:t> at the edges.</a:t>
            </a:r>
            <a:endParaRPr lang="en-US" b="0" dirty="0"/>
          </a:p>
          <a:p>
            <a:r>
              <a:rPr lang="en-US" b="0" dirty="0"/>
              <a:t>A </a:t>
            </a:r>
            <a:r>
              <a:rPr lang="en-US" b="0" baseline="0" dirty="0"/>
              <a:t>FS employee who chose's not to wear the Café LA approved uniform shirt can wear a w</a:t>
            </a:r>
            <a:r>
              <a:rPr lang="en-US" b="0" dirty="0"/>
              <a:t>hite</a:t>
            </a:r>
            <a:r>
              <a:rPr lang="en-US" b="0" baseline="0" dirty="0"/>
              <a:t> or </a:t>
            </a:r>
            <a:r>
              <a:rPr lang="en-US" b="0" dirty="0"/>
              <a:t>light colored top,</a:t>
            </a:r>
            <a:r>
              <a:rPr lang="en-US" b="0" baseline="0" dirty="0"/>
              <a:t> </a:t>
            </a:r>
            <a:r>
              <a:rPr lang="en-US" b="0" dirty="0"/>
              <a:t>polo,</a:t>
            </a:r>
            <a:r>
              <a:rPr lang="en-US" b="0" baseline="0" dirty="0"/>
              <a:t> s</a:t>
            </a:r>
            <a:r>
              <a:rPr lang="en-US" b="0" dirty="0"/>
              <a:t>mock,</a:t>
            </a:r>
            <a:r>
              <a:rPr lang="en-US" b="0" baseline="0" dirty="0"/>
              <a:t> or n</a:t>
            </a:r>
            <a:r>
              <a:rPr lang="en-US" b="0" dirty="0"/>
              <a:t>ursing scrub.</a:t>
            </a:r>
            <a:r>
              <a:rPr lang="en-US" b="0" baseline="0" dirty="0"/>
              <a:t> On </a:t>
            </a:r>
            <a:r>
              <a:rPr lang="en-US" b="0" dirty="0"/>
              <a:t>Friday’s employees may wear the School’s official Spirit Day shirt.</a:t>
            </a:r>
            <a:r>
              <a:rPr lang="en-US" b="0" baseline="0" dirty="0"/>
              <a:t> If an</a:t>
            </a:r>
            <a:r>
              <a:rPr lang="en-US" b="0" dirty="0"/>
              <a:t> employees chose’s not to wear the school Spirit Day shirt they will be required to adhere to the standard dress code policy.</a:t>
            </a:r>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3</a:t>
            </a:fld>
            <a:endParaRPr lang="en-US"/>
          </a:p>
        </p:txBody>
      </p:sp>
    </p:spTree>
    <p:extLst>
      <p:ext uri="{BB962C8B-B14F-4D97-AF65-F5344CB8AC3E}">
        <p14:creationId xmlns:p14="http://schemas.microsoft.com/office/powerpoint/2010/main" val="232562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take</a:t>
            </a:r>
            <a:r>
              <a:rPr lang="en-US" b="0" baseline="0" dirty="0"/>
              <a:t> a look at so</a:t>
            </a:r>
            <a:r>
              <a:rPr lang="en-US" b="0" dirty="0"/>
              <a:t>me examples</a:t>
            </a:r>
            <a:r>
              <a:rPr lang="en-US" b="0" baseline="0" dirty="0"/>
              <a:t> of the men’s approved shirts. The  button-down, polo, smocks that wrap around your clothing, scrubs, t</a:t>
            </a:r>
            <a:r>
              <a:rPr lang="en-US" dirty="0"/>
              <a:t>-shirts</a:t>
            </a:r>
            <a:r>
              <a:rPr lang="en-US" baseline="0" dirty="0"/>
              <a:t> are all ok as long as they are in light in color, neat, and clean. Both the Cafe LA polo and button-down can be worn as long as they are in good condition. Remember, school spirit shirts can only be worn on spirit days.</a:t>
            </a:r>
          </a:p>
          <a:p>
            <a:r>
              <a:rPr lang="en-US" dirty="0"/>
              <a:t>All clothing choices are subject review.</a:t>
            </a:r>
          </a:p>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4</a:t>
            </a:fld>
            <a:endParaRPr lang="en-US"/>
          </a:p>
        </p:txBody>
      </p:sp>
    </p:spTree>
    <p:extLst>
      <p:ext uri="{BB962C8B-B14F-4D97-AF65-F5344CB8AC3E}">
        <p14:creationId xmlns:p14="http://schemas.microsoft.com/office/powerpoint/2010/main" val="415365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review the</a:t>
            </a:r>
            <a:r>
              <a:rPr lang="en-US" b="0" baseline="0" dirty="0"/>
              <a:t> men’s unapproved shirts. </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5</a:t>
            </a:fld>
            <a:endParaRPr lang="en-US"/>
          </a:p>
        </p:txBody>
      </p:sp>
    </p:spTree>
    <p:extLst>
      <p:ext uri="{BB962C8B-B14F-4D97-AF65-F5344CB8AC3E}">
        <p14:creationId xmlns:p14="http://schemas.microsoft.com/office/powerpoint/2010/main" val="421140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take</a:t>
            </a:r>
            <a:r>
              <a:rPr lang="en-US" b="0" baseline="0" dirty="0"/>
              <a:t> a look at so</a:t>
            </a:r>
            <a:r>
              <a:rPr lang="en-US" b="0" dirty="0"/>
              <a:t>me examples</a:t>
            </a:r>
            <a:r>
              <a:rPr lang="en-US" b="0" baseline="0" dirty="0"/>
              <a:t> of the women’s approved shirts. Women can wear button-down and polo shirts. Smocks that wrap around the clothing. Scrubs that have a design or plain in color, t</a:t>
            </a:r>
            <a:r>
              <a:rPr lang="en-US" dirty="0"/>
              <a:t>-shirts</a:t>
            </a:r>
            <a:r>
              <a:rPr lang="en-US" baseline="0" dirty="0"/>
              <a:t> are ok as long as they are light in color, neat, and clean. Both the Cafe LA polo and button-down shirts are acceptable. School spirit shirts can only be worn on spirit day.</a:t>
            </a:r>
          </a:p>
          <a:p>
            <a:r>
              <a:rPr lang="en-US" dirty="0"/>
              <a:t>All clothing choices are subject to review.</a:t>
            </a:r>
          </a:p>
          <a:p>
            <a:endParaRPr lang="en-US" dirty="0"/>
          </a:p>
        </p:txBody>
      </p:sp>
      <p:sp>
        <p:nvSpPr>
          <p:cNvPr id="4" name="Slide Number Placeholder 3"/>
          <p:cNvSpPr>
            <a:spLocks noGrp="1"/>
          </p:cNvSpPr>
          <p:nvPr>
            <p:ph type="sldNum" sz="quarter" idx="10"/>
          </p:nvPr>
        </p:nvSpPr>
        <p:spPr/>
        <p:txBody>
          <a:bodyPr/>
          <a:lstStyle/>
          <a:p>
            <a:fld id="{12F5D93A-6FA4-47FD-8844-8C7152948415}" type="slidenum">
              <a:rPr lang="en-US" smtClean="0"/>
              <a:t>6</a:t>
            </a:fld>
            <a:endParaRPr lang="en-US"/>
          </a:p>
        </p:txBody>
      </p:sp>
    </p:spTree>
    <p:extLst>
      <p:ext uri="{BB962C8B-B14F-4D97-AF65-F5344CB8AC3E}">
        <p14:creationId xmlns:p14="http://schemas.microsoft.com/office/powerpoint/2010/main" val="179852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review the women’s unapproved shirts. </a:t>
            </a:r>
          </a:p>
        </p:txBody>
      </p:sp>
      <p:sp>
        <p:nvSpPr>
          <p:cNvPr id="4" name="Slide Number Placeholder 3"/>
          <p:cNvSpPr>
            <a:spLocks noGrp="1"/>
          </p:cNvSpPr>
          <p:nvPr>
            <p:ph type="sldNum" sz="quarter" idx="10"/>
          </p:nvPr>
        </p:nvSpPr>
        <p:spPr/>
        <p:txBody>
          <a:bodyPr/>
          <a:lstStyle/>
          <a:p>
            <a:fld id="{12F5D93A-6FA4-47FD-8844-8C7152948415}" type="slidenum">
              <a:rPr lang="en-US" smtClean="0"/>
              <a:t>7</a:t>
            </a:fld>
            <a:endParaRPr lang="en-US"/>
          </a:p>
        </p:txBody>
      </p:sp>
    </p:spTree>
    <p:extLst>
      <p:ext uri="{BB962C8B-B14F-4D97-AF65-F5344CB8AC3E}">
        <p14:creationId xmlns:p14="http://schemas.microsoft.com/office/powerpoint/2010/main" val="68225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TELL: </a:t>
            </a:r>
            <a:r>
              <a:rPr lang="en-US" sz="1200" dirty="0">
                <a:solidFill>
                  <a:srgbClr val="000000"/>
                </a:solidFill>
              </a:rPr>
              <a:t>Employees may wear plain black bottoms or correlating smock/nursing bottoms. White and Khaki pants are not allowed</a:t>
            </a:r>
            <a:r>
              <a:rPr lang="en-US" sz="1200" baseline="0" dirty="0">
                <a:solidFill>
                  <a:srgbClr val="000000"/>
                </a:solidFill>
              </a:rPr>
              <a:t> to be worn unless they are the correlating bottoms for the smock/nurse top.</a:t>
            </a:r>
            <a:endParaRPr lang="en-US" sz="1200" dirty="0">
              <a:solidFill>
                <a:srgbClr val="000000"/>
              </a:solidFill>
            </a:endParaRPr>
          </a:p>
          <a:p>
            <a:pPr marL="0" indent="0">
              <a:buNone/>
            </a:pPr>
            <a:r>
              <a:rPr lang="en-US" sz="1200" b="0" dirty="0">
                <a:solidFill>
                  <a:srgbClr val="000000"/>
                </a:solidFill>
              </a:rPr>
              <a:t>Pants</a:t>
            </a:r>
            <a:r>
              <a:rPr lang="en-US" sz="1200" b="0" baseline="0" dirty="0">
                <a:solidFill>
                  <a:srgbClr val="000000"/>
                </a:solidFill>
              </a:rPr>
              <a:t> m</a:t>
            </a:r>
            <a:r>
              <a:rPr lang="en-US" sz="1200" b="0" dirty="0">
                <a:solidFill>
                  <a:srgbClr val="000000"/>
                </a:solidFill>
              </a:rPr>
              <a:t>ust be fitted at the waist,</a:t>
            </a:r>
            <a:r>
              <a:rPr lang="en-US" sz="1200" b="0" baseline="0" dirty="0">
                <a:solidFill>
                  <a:srgbClr val="000000"/>
                </a:solidFill>
              </a:rPr>
              <a:t> n</a:t>
            </a:r>
            <a:r>
              <a:rPr lang="en-US" sz="1200" b="0" dirty="0">
                <a:solidFill>
                  <a:srgbClr val="000000"/>
                </a:solidFill>
              </a:rPr>
              <a:t>ot be overly baggy or too tight.</a:t>
            </a:r>
            <a:r>
              <a:rPr lang="en-US" sz="1200" b="0" baseline="0" dirty="0">
                <a:solidFill>
                  <a:srgbClr val="000000"/>
                </a:solidFill>
              </a:rPr>
              <a:t> </a:t>
            </a:r>
            <a:r>
              <a:rPr lang="en-US" sz="1200" b="0" dirty="0">
                <a:solidFill>
                  <a:srgbClr val="000000"/>
                </a:solidFill>
              </a:rPr>
              <a:t>Jeans may</a:t>
            </a:r>
            <a:r>
              <a:rPr lang="en-US" sz="1200" b="0" baseline="0" dirty="0">
                <a:solidFill>
                  <a:srgbClr val="000000"/>
                </a:solidFill>
              </a:rPr>
              <a:t> be worn </a:t>
            </a:r>
            <a:r>
              <a:rPr lang="en-US" sz="1200" b="0" dirty="0">
                <a:solidFill>
                  <a:srgbClr val="000000"/>
                </a:solidFill>
              </a:rPr>
              <a:t>only on spirit</a:t>
            </a:r>
            <a:r>
              <a:rPr lang="en-US" sz="1200" b="0" baseline="0" dirty="0">
                <a:solidFill>
                  <a:srgbClr val="000000"/>
                </a:solidFill>
              </a:rPr>
              <a:t> day</a:t>
            </a:r>
            <a:r>
              <a:rPr lang="en-US" sz="1200" b="0" dirty="0">
                <a:solidFill>
                  <a:srgbClr val="000000"/>
                </a:solidFill>
              </a:rPr>
              <a:t>.</a:t>
            </a:r>
            <a:r>
              <a:rPr lang="en-US" sz="1200" b="0" baseline="0" dirty="0">
                <a:solidFill>
                  <a:srgbClr val="000000"/>
                </a:solidFill>
              </a:rPr>
              <a:t> </a:t>
            </a:r>
            <a:r>
              <a:rPr lang="en-US" sz="1200" b="0" dirty="0">
                <a:solidFill>
                  <a:srgbClr val="000000"/>
                </a:solidFill>
              </a:rPr>
              <a:t>Women’s skirts</a:t>
            </a:r>
            <a:r>
              <a:rPr lang="en-US" sz="1200" b="0" baseline="0" dirty="0">
                <a:solidFill>
                  <a:srgbClr val="000000"/>
                </a:solidFill>
              </a:rPr>
              <a:t> can be n</a:t>
            </a:r>
            <a:r>
              <a:rPr lang="en-US" sz="1200" b="0" dirty="0">
                <a:solidFill>
                  <a:srgbClr val="000000"/>
                </a:solidFill>
              </a:rPr>
              <a:t>o shorter than knee length</a:t>
            </a:r>
            <a:r>
              <a:rPr lang="en-US" sz="1200" b="0" baseline="0" dirty="0">
                <a:solidFill>
                  <a:srgbClr val="000000"/>
                </a:solidFill>
              </a:rPr>
              <a:t> and n</a:t>
            </a:r>
            <a:r>
              <a:rPr lang="en-US" sz="1200" b="0" dirty="0">
                <a:solidFill>
                  <a:srgbClr val="000000"/>
                </a:solidFill>
              </a:rPr>
              <a:t>o longer than ankle length.</a:t>
            </a:r>
          </a:p>
          <a:p>
            <a:pPr marL="0" indent="0">
              <a:buNone/>
            </a:pPr>
            <a:r>
              <a:rPr lang="en-US" sz="1200" b="0" dirty="0">
                <a:solidFill>
                  <a:srgbClr val="000000"/>
                </a:solidFill>
              </a:rPr>
              <a:t>Shorts should</a:t>
            </a:r>
            <a:r>
              <a:rPr lang="en-US" sz="1200" b="0" baseline="0" dirty="0">
                <a:solidFill>
                  <a:srgbClr val="000000"/>
                </a:solidFill>
              </a:rPr>
              <a:t> b</a:t>
            </a:r>
            <a:r>
              <a:rPr lang="en-US" sz="1200" b="0" dirty="0">
                <a:solidFill>
                  <a:srgbClr val="000000"/>
                </a:solidFill>
              </a:rPr>
              <a:t>e fitted at the waist</a:t>
            </a:r>
            <a:r>
              <a:rPr lang="en-US" sz="1200" b="0" baseline="0" dirty="0">
                <a:solidFill>
                  <a:srgbClr val="000000"/>
                </a:solidFill>
              </a:rPr>
              <a:t> and n</a:t>
            </a:r>
            <a:r>
              <a:rPr lang="en-US" sz="1200" b="0" dirty="0">
                <a:solidFill>
                  <a:srgbClr val="000000"/>
                </a:solidFill>
              </a:rPr>
              <a:t>ot be overly baggy nor too tight.</a:t>
            </a:r>
            <a:r>
              <a:rPr lang="en-US" sz="1200" b="0" baseline="0" dirty="0">
                <a:solidFill>
                  <a:srgbClr val="000000"/>
                </a:solidFill>
              </a:rPr>
              <a:t> The shorts should be </a:t>
            </a:r>
            <a:r>
              <a:rPr lang="en-US" sz="1200" b="0" dirty="0">
                <a:solidFill>
                  <a:srgbClr val="000000"/>
                </a:solidFill>
              </a:rPr>
              <a:t> knee length and not extend past mid-calf.</a:t>
            </a:r>
          </a:p>
          <a:p>
            <a:endParaRPr lang="en-US" b="1" dirty="0"/>
          </a:p>
        </p:txBody>
      </p:sp>
      <p:sp>
        <p:nvSpPr>
          <p:cNvPr id="4" name="Slide Number Placeholder 3"/>
          <p:cNvSpPr>
            <a:spLocks noGrp="1"/>
          </p:cNvSpPr>
          <p:nvPr>
            <p:ph type="sldNum" sz="quarter" idx="10"/>
          </p:nvPr>
        </p:nvSpPr>
        <p:spPr/>
        <p:txBody>
          <a:bodyPr/>
          <a:lstStyle/>
          <a:p>
            <a:fld id="{12F5D93A-6FA4-47FD-8844-8C7152948415}" type="slidenum">
              <a:rPr lang="en-US" smtClean="0"/>
              <a:t>8</a:t>
            </a:fld>
            <a:endParaRPr lang="en-US"/>
          </a:p>
        </p:txBody>
      </p:sp>
    </p:spTree>
    <p:extLst>
      <p:ext uri="{BB962C8B-B14F-4D97-AF65-F5344CB8AC3E}">
        <p14:creationId xmlns:p14="http://schemas.microsoft.com/office/powerpoint/2010/main" val="28796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Let’s take</a:t>
            </a:r>
            <a:r>
              <a:rPr lang="en-US" b="0" baseline="0" dirty="0"/>
              <a:t> a look at the approved pants that can be worn during work. Men and women can wear plain black pants and correlating bottoms that match their scrub shirt. Employees may not wear jeans (all colors including black), tights or sweats.</a:t>
            </a:r>
            <a:endParaRPr lang="en-US" b="0" dirty="0"/>
          </a:p>
        </p:txBody>
      </p:sp>
      <p:sp>
        <p:nvSpPr>
          <p:cNvPr id="4" name="Slide Number Placeholder 3"/>
          <p:cNvSpPr>
            <a:spLocks noGrp="1"/>
          </p:cNvSpPr>
          <p:nvPr>
            <p:ph type="sldNum" sz="quarter" idx="10"/>
          </p:nvPr>
        </p:nvSpPr>
        <p:spPr/>
        <p:txBody>
          <a:bodyPr/>
          <a:lstStyle/>
          <a:p>
            <a:fld id="{12F5D93A-6FA4-47FD-8844-8C7152948415}" type="slidenum">
              <a:rPr lang="en-US" smtClean="0"/>
              <a:t>9</a:t>
            </a:fld>
            <a:endParaRPr lang="en-US"/>
          </a:p>
        </p:txBody>
      </p:sp>
    </p:spTree>
    <p:extLst>
      <p:ext uri="{BB962C8B-B14F-4D97-AF65-F5344CB8AC3E}">
        <p14:creationId xmlns:p14="http://schemas.microsoft.com/office/powerpoint/2010/main" val="285820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38258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28702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50999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41896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8" y="4406902"/>
            <a:ext cx="5977126"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9323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89973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2005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4812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14661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64091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2"/>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fld id="{569F2D65-4815-49AC-B4AB-2A106F84F4D2}" type="datetimeFigureOut">
              <a:rPr lang="en-US" smtClean="0"/>
              <a:t>7/20/2017</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259021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9F2D65-4815-49AC-B4AB-2A106F84F4D2}" type="datetimeFigureOut">
              <a:rPr lang="en-US" smtClean="0"/>
              <a:t>7/20/2017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38FF5911-FC03-45CD-B00D-54AFBE6B166C}" type="slidenum">
              <a:rPr lang="en-US" smtClean="0"/>
              <a:t>‹#›</a:t>
            </a:fld>
            <a:endParaRPr lang="en-US"/>
          </a:p>
        </p:txBody>
      </p:sp>
    </p:spTree>
    <p:extLst>
      <p:ext uri="{BB962C8B-B14F-4D97-AF65-F5344CB8AC3E}">
        <p14:creationId xmlns:p14="http://schemas.microsoft.com/office/powerpoint/2010/main" val="408236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fontAlgn="base" hangingPunct="1">
        <a:spcBef>
          <a:spcPct val="0"/>
        </a:spcBef>
        <a:spcAft>
          <a:spcPct val="0"/>
        </a:spcAft>
        <a:defRPr sz="3300" kern="1200">
          <a:solidFill>
            <a:schemeClr val="tx1"/>
          </a:solidFill>
          <a:latin typeface="+mj-lt"/>
          <a:ea typeface="+mj-ea"/>
          <a:cs typeface="+mj-cs"/>
        </a:defRPr>
      </a:lvl1pPr>
      <a:lvl2pPr algn="ctr" defTabSz="342900" rtl="0" eaLnBrk="1" fontAlgn="base" hangingPunct="1">
        <a:spcBef>
          <a:spcPct val="0"/>
        </a:spcBef>
        <a:spcAft>
          <a:spcPct val="0"/>
        </a:spcAft>
        <a:defRPr sz="3300">
          <a:solidFill>
            <a:schemeClr val="tx1"/>
          </a:solidFill>
          <a:latin typeface="Calibri" pitchFamily="34" charset="0"/>
        </a:defRPr>
      </a:lvl2pPr>
      <a:lvl3pPr algn="ctr" defTabSz="342900" rtl="0" eaLnBrk="1" fontAlgn="base" hangingPunct="1">
        <a:spcBef>
          <a:spcPct val="0"/>
        </a:spcBef>
        <a:spcAft>
          <a:spcPct val="0"/>
        </a:spcAft>
        <a:defRPr sz="3300">
          <a:solidFill>
            <a:schemeClr val="tx1"/>
          </a:solidFill>
          <a:latin typeface="Calibri" pitchFamily="34" charset="0"/>
        </a:defRPr>
      </a:lvl3pPr>
      <a:lvl4pPr algn="ctr" defTabSz="342900" rtl="0" eaLnBrk="1" fontAlgn="base" hangingPunct="1">
        <a:spcBef>
          <a:spcPct val="0"/>
        </a:spcBef>
        <a:spcAft>
          <a:spcPct val="0"/>
        </a:spcAft>
        <a:defRPr sz="3300">
          <a:solidFill>
            <a:schemeClr val="tx1"/>
          </a:solidFill>
          <a:latin typeface="Calibri" pitchFamily="34" charset="0"/>
        </a:defRPr>
      </a:lvl4pPr>
      <a:lvl5pPr algn="ctr" defTabSz="342900" rtl="0" eaLnBrk="1" fontAlgn="base" hangingPunct="1">
        <a:spcBef>
          <a:spcPct val="0"/>
        </a:spcBef>
        <a:spcAft>
          <a:spcPct val="0"/>
        </a:spcAft>
        <a:defRPr sz="3300">
          <a:solidFill>
            <a:schemeClr val="tx1"/>
          </a:solidFill>
          <a:latin typeface="Calibri" pitchFamily="34" charset="0"/>
        </a:defRPr>
      </a:lvl5pPr>
      <a:lvl6pPr marL="342900" algn="ctr" defTabSz="342900" rtl="0" eaLnBrk="1" fontAlgn="base" hangingPunct="1">
        <a:spcBef>
          <a:spcPct val="0"/>
        </a:spcBef>
        <a:spcAft>
          <a:spcPct val="0"/>
        </a:spcAft>
        <a:defRPr sz="3300">
          <a:solidFill>
            <a:schemeClr val="tx1"/>
          </a:solidFill>
          <a:latin typeface="Calibri" pitchFamily="34" charset="0"/>
        </a:defRPr>
      </a:lvl6pPr>
      <a:lvl7pPr marL="685800" algn="ctr" defTabSz="342900" rtl="0" eaLnBrk="1" fontAlgn="base" hangingPunct="1">
        <a:spcBef>
          <a:spcPct val="0"/>
        </a:spcBef>
        <a:spcAft>
          <a:spcPct val="0"/>
        </a:spcAft>
        <a:defRPr sz="3300">
          <a:solidFill>
            <a:schemeClr val="tx1"/>
          </a:solidFill>
          <a:latin typeface="Calibri" pitchFamily="34" charset="0"/>
        </a:defRPr>
      </a:lvl7pPr>
      <a:lvl8pPr marL="1028700" algn="ctr" defTabSz="342900" rtl="0" eaLnBrk="1" fontAlgn="base" hangingPunct="1">
        <a:spcBef>
          <a:spcPct val="0"/>
        </a:spcBef>
        <a:spcAft>
          <a:spcPct val="0"/>
        </a:spcAft>
        <a:defRPr sz="3300">
          <a:solidFill>
            <a:schemeClr val="tx1"/>
          </a:solidFill>
          <a:latin typeface="Calibri" pitchFamily="34" charset="0"/>
        </a:defRPr>
      </a:lvl8pPr>
      <a:lvl9pPr marL="1371600" algn="ctr" defTabSz="342900"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8.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cid:IMG_1078.1.jpg" TargetMode="External"/><Relationship Id="rId5" Type="http://schemas.openxmlformats.org/officeDocument/2006/relationships/image" Target="../media/image67.jpe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1.jpe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5.xml"/><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2.wdp"/><Relationship Id="rId15" Type="http://schemas.openxmlformats.org/officeDocument/2006/relationships/image" Target="../media/image18.png"/><Relationship Id="rId10"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5.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image" Target="../media/image22.jpeg"/><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11" Type="http://schemas.microsoft.com/office/2007/relationships/hdphoto" Target="../media/hdphoto10.wdp"/><Relationship Id="rId5" Type="http://schemas.microsoft.com/office/2007/relationships/hdphoto" Target="../media/hdphoto8.wdp"/><Relationship Id="rId10" Type="http://schemas.openxmlformats.org/officeDocument/2006/relationships/image" Target="../media/image24.png"/><Relationship Id="rId4" Type="http://schemas.openxmlformats.org/officeDocument/2006/relationships/image" Target="../media/image20.png"/><Relationship Id="rId9" Type="http://schemas.microsoft.com/office/2007/relationships/hdphoto" Target="../media/hdphoto9.wdp"/></Relationships>
</file>

<file path=ppt/slides/_rels/slide7.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15.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30.png"/><Relationship Id="rId5" Type="http://schemas.openxmlformats.org/officeDocument/2006/relationships/image" Target="../media/image27.png"/><Relationship Id="rId15" Type="http://schemas.microsoft.com/office/2007/relationships/hdphoto" Target="../media/hdphoto16.wdp"/><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9.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42.jpe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0.jpeg"/><Relationship Id="rId5" Type="http://schemas.openxmlformats.org/officeDocument/2006/relationships/image" Target="../media/image35.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 Id="rId1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453427" y="3012233"/>
            <a:ext cx="6690574" cy="1125140"/>
          </a:xfrm>
        </p:spPr>
        <p:txBody>
          <a:bodyPr/>
          <a:lstStyle/>
          <a:p>
            <a:r>
              <a:rPr lang="en-US" sz="4000" dirty="0">
                <a:solidFill>
                  <a:srgbClr val="000000"/>
                </a:solidFill>
              </a:rPr>
              <a:t>			Food Services Division </a:t>
            </a:r>
          </a:p>
          <a:p>
            <a:r>
              <a:rPr lang="en-US" sz="4000" dirty="0">
                <a:solidFill>
                  <a:srgbClr val="000000"/>
                </a:solidFill>
              </a:rPr>
              <a:t>				Dress Code Policy</a:t>
            </a:r>
          </a:p>
        </p:txBody>
      </p:sp>
      <p:sp>
        <p:nvSpPr>
          <p:cNvPr id="6" name="Rectangle 5"/>
          <p:cNvSpPr>
            <a:spLocks noChangeArrowheads="1"/>
          </p:cNvSpPr>
          <p:nvPr/>
        </p:nvSpPr>
        <p:spPr bwMode="auto">
          <a:xfrm>
            <a:off x="2453427" y="6116095"/>
            <a:ext cx="6761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eaLnBrk="1" fontAlgn="base" hangingPunct="1">
              <a:lnSpc>
                <a:spcPct val="90000"/>
              </a:lnSpc>
              <a:spcBef>
                <a:spcPct val="20000"/>
              </a:spcBef>
              <a:spcAft>
                <a:spcPct val="0"/>
              </a:spcAft>
            </a:pPr>
            <a:r>
              <a:rPr lang="en-US" altLang="en-US" sz="2400" dirty="0">
                <a:solidFill>
                  <a:srgbClr val="000000"/>
                </a:solidFill>
                <a:latin typeface="Calibri" pitchFamily="34" charset="0"/>
              </a:rPr>
              <a:t>												</a:t>
            </a:r>
            <a:r>
              <a:rPr lang="en-US" altLang="en-US" sz="1400" dirty="0">
                <a:solidFill>
                  <a:srgbClr val="000000"/>
                </a:solidFill>
                <a:latin typeface="Calibri" pitchFamily="34" charset="0"/>
              </a:rPr>
              <a:t>7.06.17 </a:t>
            </a:r>
          </a:p>
        </p:txBody>
      </p:sp>
    </p:spTree>
    <p:extLst>
      <p:ext uri="{BB962C8B-B14F-4D97-AF65-F5344CB8AC3E}">
        <p14:creationId xmlns:p14="http://schemas.microsoft.com/office/powerpoint/2010/main" val="319201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076" t="899" r="72044" b="-899"/>
          <a:stretch/>
        </p:blipFill>
        <p:spPr>
          <a:xfrm>
            <a:off x="2933414" y="1652617"/>
            <a:ext cx="1548992" cy="1672002"/>
          </a:xfrm>
          <a:prstGeom prst="rect">
            <a:avLst/>
          </a:prstGeom>
        </p:spPr>
      </p:pic>
      <p:pic>
        <p:nvPicPr>
          <p:cNvPr id="5122" name="Picture 2" descr="https://slimages.macysassets.com/is/image/MCY/products/3/optimized/2625203_fpx.tif??op_sharpen=1&amp;fit=fit,1&amp;$filterlrg$&amp;wid=1200&amp;hei=146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34" t="2631" r="21906" b="35614"/>
          <a:stretch/>
        </p:blipFill>
        <p:spPr bwMode="auto">
          <a:xfrm>
            <a:off x="1256056" y="1652617"/>
            <a:ext cx="1648908" cy="16720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0.gstatic.com/shopping?q=tbn:ANd9GcScJK4R2p1QbKQBsfa52tuaGeq4L_Q5xJiP3IhZN5ZFVZcLTpTOcfQ-7hRw9Q&amp;usqp=C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509" y="4228471"/>
            <a:ext cx="1509288" cy="172116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57201" y="1023721"/>
            <a:ext cx="4066332" cy="461665"/>
          </a:xfrm>
          <a:prstGeom prst="rect">
            <a:avLst/>
          </a:prstGeom>
          <a:noFill/>
        </p:spPr>
        <p:txBody>
          <a:bodyPr wrap="square" rtlCol="0">
            <a:spAutoFit/>
          </a:bodyPr>
          <a:lstStyle/>
          <a:p>
            <a:pPr algn="ctr"/>
            <a:r>
              <a:rPr lang="en-US" sz="2400" b="1" dirty="0">
                <a:solidFill>
                  <a:srgbClr val="000000"/>
                </a:solidFill>
              </a:rPr>
              <a:t>Approved </a:t>
            </a:r>
          </a:p>
        </p:txBody>
      </p:sp>
      <p:sp>
        <p:nvSpPr>
          <p:cNvPr id="32" name="Title 3"/>
          <p:cNvSpPr>
            <a:spLocks noGrp="1"/>
          </p:cNvSpPr>
          <p:nvPr>
            <p:ph type="title"/>
          </p:nvPr>
        </p:nvSpPr>
        <p:spPr>
          <a:xfrm>
            <a:off x="132347" y="49170"/>
            <a:ext cx="9216189" cy="1143000"/>
          </a:xfrm>
        </p:spPr>
        <p:txBody>
          <a:bodyPr/>
          <a:lstStyle/>
          <a:p>
            <a:pPr algn="l"/>
            <a:r>
              <a:rPr lang="en-US" sz="4000" b="1" dirty="0">
                <a:solidFill>
                  <a:srgbClr val="000000"/>
                </a:solidFill>
              </a:rPr>
              <a:t>Skirts and Shorts Approved/Unapproved </a:t>
            </a:r>
          </a:p>
        </p:txBody>
      </p:sp>
      <p:sp>
        <p:nvSpPr>
          <p:cNvPr id="15" name="TextBox 14"/>
          <p:cNvSpPr txBox="1"/>
          <p:nvPr/>
        </p:nvSpPr>
        <p:spPr>
          <a:xfrm>
            <a:off x="-50800" y="1670917"/>
            <a:ext cx="1894115" cy="461665"/>
          </a:xfrm>
          <a:prstGeom prst="rect">
            <a:avLst/>
          </a:prstGeom>
          <a:noFill/>
        </p:spPr>
        <p:txBody>
          <a:bodyPr wrap="square" rtlCol="0">
            <a:spAutoFit/>
          </a:bodyPr>
          <a:lstStyle/>
          <a:p>
            <a:pPr algn="ctr"/>
            <a:r>
              <a:rPr lang="en-US" sz="2400" b="1" dirty="0">
                <a:solidFill>
                  <a:srgbClr val="000000"/>
                </a:solidFill>
              </a:rPr>
              <a:t>Women</a:t>
            </a:r>
          </a:p>
        </p:txBody>
      </p:sp>
      <p:sp>
        <p:nvSpPr>
          <p:cNvPr id="17" name="TextBox 16"/>
          <p:cNvSpPr txBox="1"/>
          <p:nvPr/>
        </p:nvSpPr>
        <p:spPr>
          <a:xfrm>
            <a:off x="457200" y="3792490"/>
            <a:ext cx="875002" cy="461665"/>
          </a:xfrm>
          <a:prstGeom prst="rect">
            <a:avLst/>
          </a:prstGeom>
          <a:noFill/>
        </p:spPr>
        <p:txBody>
          <a:bodyPr wrap="square" rtlCol="0">
            <a:spAutoFit/>
          </a:bodyPr>
          <a:lstStyle/>
          <a:p>
            <a:pPr algn="ctr"/>
            <a:r>
              <a:rPr lang="en-US" sz="2400" b="1" dirty="0">
                <a:solidFill>
                  <a:srgbClr val="000000"/>
                </a:solidFill>
              </a:rPr>
              <a:t>Men</a:t>
            </a:r>
          </a:p>
        </p:txBody>
      </p:sp>
      <p:sp>
        <p:nvSpPr>
          <p:cNvPr id="19" name="TextBox 18"/>
          <p:cNvSpPr txBox="1"/>
          <p:nvPr/>
        </p:nvSpPr>
        <p:spPr>
          <a:xfrm>
            <a:off x="2130488" y="3524202"/>
            <a:ext cx="1585403" cy="369332"/>
          </a:xfrm>
          <a:prstGeom prst="rect">
            <a:avLst/>
          </a:prstGeom>
          <a:noFill/>
        </p:spPr>
        <p:txBody>
          <a:bodyPr wrap="square" rtlCol="0">
            <a:spAutoFit/>
          </a:bodyPr>
          <a:lstStyle/>
          <a:p>
            <a:pPr algn="ctr"/>
            <a:r>
              <a:rPr lang="en-US" dirty="0">
                <a:solidFill>
                  <a:srgbClr val="000000"/>
                </a:solidFill>
              </a:rPr>
              <a:t>Knee Length  </a:t>
            </a:r>
          </a:p>
        </p:txBody>
      </p:sp>
      <p:cxnSp>
        <p:nvCxnSpPr>
          <p:cNvPr id="26" name="Straight Connector 25"/>
          <p:cNvCxnSpPr/>
          <p:nvPr/>
        </p:nvCxnSpPr>
        <p:spPr>
          <a:xfrm>
            <a:off x="4523533" y="1302514"/>
            <a:ext cx="48467" cy="501273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 name="AutoShape 2" descr="Image result for maxi skirt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p:nvSpPr>
        <p:spPr>
          <a:xfrm>
            <a:off x="6495394" y="5941980"/>
            <a:ext cx="1693992" cy="369332"/>
          </a:xfrm>
          <a:prstGeom prst="rect">
            <a:avLst/>
          </a:prstGeom>
          <a:noFill/>
        </p:spPr>
        <p:txBody>
          <a:bodyPr wrap="square" rtlCol="0">
            <a:spAutoFit/>
          </a:bodyPr>
          <a:lstStyle/>
          <a:p>
            <a:pPr algn="ctr"/>
            <a:r>
              <a:rPr lang="en-US" dirty="0">
                <a:solidFill>
                  <a:srgbClr val="000000"/>
                </a:solidFill>
              </a:rPr>
              <a:t>          </a:t>
            </a:r>
          </a:p>
        </p:txBody>
      </p:sp>
      <p:grpSp>
        <p:nvGrpSpPr>
          <p:cNvPr id="8" name="Group 7"/>
          <p:cNvGrpSpPr/>
          <p:nvPr/>
        </p:nvGrpSpPr>
        <p:grpSpPr>
          <a:xfrm>
            <a:off x="4523533" y="1110620"/>
            <a:ext cx="4175126" cy="5196495"/>
            <a:chOff x="4523533" y="1110620"/>
            <a:chExt cx="4175126" cy="5196495"/>
          </a:xfrm>
        </p:grpSpPr>
        <p:grpSp>
          <p:nvGrpSpPr>
            <p:cNvPr id="7" name="Group 6"/>
            <p:cNvGrpSpPr/>
            <p:nvPr/>
          </p:nvGrpSpPr>
          <p:grpSpPr>
            <a:xfrm>
              <a:off x="4523533" y="1110620"/>
              <a:ext cx="4175126" cy="5196495"/>
              <a:chOff x="4523533" y="1110620"/>
              <a:chExt cx="4175126" cy="5196495"/>
            </a:xfrm>
          </p:grpSpPr>
          <p:grpSp>
            <p:nvGrpSpPr>
              <p:cNvPr id="4" name="Group 3"/>
              <p:cNvGrpSpPr/>
              <p:nvPr/>
            </p:nvGrpSpPr>
            <p:grpSpPr>
              <a:xfrm>
                <a:off x="4523533" y="1110620"/>
                <a:ext cx="4175126" cy="5196495"/>
                <a:chOff x="4572000" y="1091897"/>
                <a:chExt cx="4175126" cy="5196495"/>
              </a:xfrm>
            </p:grpSpPr>
            <p:pic>
              <p:nvPicPr>
                <p:cNvPr id="5124" name="Picture 4" descr="https://slimages.macysassets.com/is/image/MCY/products/0/optimized/8312300_fpx.tif??op_sharpen=1&amp;fit=fit,1&amp;$filterlrg$&amp;wid=1200&amp;hei=146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67" t="1579" r="19547" b="42982"/>
                <a:stretch/>
              </p:blipFill>
              <p:spPr bwMode="auto">
                <a:xfrm>
                  <a:off x="5986692" y="1638076"/>
                  <a:ext cx="1268420" cy="169790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572000" y="1091897"/>
                  <a:ext cx="4175126" cy="461665"/>
                </a:xfrm>
                <a:prstGeom prst="rect">
                  <a:avLst/>
                </a:prstGeom>
                <a:noFill/>
              </p:spPr>
              <p:txBody>
                <a:bodyPr wrap="square" rtlCol="0">
                  <a:spAutoFit/>
                </a:bodyPr>
                <a:lstStyle/>
                <a:p>
                  <a:pPr algn="ctr"/>
                  <a:r>
                    <a:rPr lang="en-US" sz="2400" b="1" dirty="0">
                      <a:solidFill>
                        <a:srgbClr val="000000"/>
                      </a:solidFill>
                    </a:rPr>
                    <a:t>Unapproved </a:t>
                  </a:r>
                </a:p>
              </p:txBody>
            </p:sp>
            <p:pic>
              <p:nvPicPr>
                <p:cNvPr id="27" name="Content Placeholder 5"/>
                <p:cNvPicPr>
                  <a:picLocks noChangeAspect="1"/>
                </p:cNvPicPr>
                <p:nvPr/>
              </p:nvPicPr>
              <p:blipFill rotWithShape="1">
                <a:blip r:embed="rId3"/>
                <a:srcRect l="71371" t="2075" r="871" b="-2075"/>
                <a:stretch/>
              </p:blipFill>
              <p:spPr bwMode="auto">
                <a:xfrm>
                  <a:off x="4682075" y="1667158"/>
                  <a:ext cx="1242455" cy="166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https://slimages.macysassets.com/is/image/MCY/products/6/optimized/3461296_fpx.tif??op_sharpen=1&amp;fit=fit,1&amp;$filterlrg$&amp;wid=1200&amp;hei=146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579"/>
                <a:stretch/>
              </p:blipFill>
              <p:spPr bwMode="auto">
                <a:xfrm>
                  <a:off x="4699415" y="4196160"/>
                  <a:ext cx="1086528" cy="172402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overly baggy shorts"/>
                <p:cNvPicPr>
                  <a:picLocks noChangeAspect="1" noChangeArrowheads="1"/>
                </p:cNvPicPr>
                <p:nvPr/>
              </p:nvPicPr>
              <p:blipFill rotWithShape="1">
                <a:blip r:embed="rId8">
                  <a:extLst>
                    <a:ext uri="{28A0092B-C50C-407E-A947-70E740481C1C}">
                      <a14:useLocalDpi xmlns:a14="http://schemas.microsoft.com/office/drawing/2010/main" val="0"/>
                    </a:ext>
                  </a:extLst>
                </a:blip>
                <a:srcRect l="26818" t="11887" r="29428"/>
                <a:stretch/>
              </p:blipFill>
              <p:spPr bwMode="auto">
                <a:xfrm>
                  <a:off x="5944893" y="4227303"/>
                  <a:ext cx="1086528" cy="16917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75932" y="3560489"/>
                  <a:ext cx="2589171" cy="369332"/>
                </a:xfrm>
                <a:prstGeom prst="rect">
                  <a:avLst/>
                </a:prstGeom>
                <a:noFill/>
              </p:spPr>
              <p:txBody>
                <a:bodyPr wrap="square" rtlCol="0">
                  <a:spAutoFit/>
                </a:bodyPr>
                <a:lstStyle/>
                <a:p>
                  <a:pPr algn="ctr"/>
                  <a:r>
                    <a:rPr lang="en-US" dirty="0">
                      <a:solidFill>
                        <a:srgbClr val="000000"/>
                      </a:solidFill>
                    </a:rPr>
                    <a:t>Shorter than knee length  </a:t>
                  </a:r>
                </a:p>
              </p:txBody>
            </p:sp>
            <p:sp>
              <p:nvSpPr>
                <p:cNvPr id="22" name="TextBox 21"/>
                <p:cNvSpPr txBox="1"/>
                <p:nvPr/>
              </p:nvSpPr>
              <p:spPr>
                <a:xfrm>
                  <a:off x="5576992" y="5919060"/>
                  <a:ext cx="1382285" cy="369332"/>
                </a:xfrm>
                <a:prstGeom prst="rect">
                  <a:avLst/>
                </a:prstGeom>
                <a:noFill/>
              </p:spPr>
              <p:txBody>
                <a:bodyPr wrap="square" rtlCol="0">
                  <a:spAutoFit/>
                </a:bodyPr>
                <a:lstStyle/>
                <a:p>
                  <a:pPr algn="ctr"/>
                  <a:r>
                    <a:rPr lang="en-US" dirty="0">
                      <a:solidFill>
                        <a:srgbClr val="000000"/>
                      </a:solidFill>
                    </a:rPr>
                    <a:t>       Baggy   </a:t>
                  </a:r>
                </a:p>
              </p:txBody>
            </p:sp>
            <p:sp>
              <p:nvSpPr>
                <p:cNvPr id="24" name="TextBox 23"/>
                <p:cNvSpPr txBox="1"/>
                <p:nvPr/>
              </p:nvSpPr>
              <p:spPr>
                <a:xfrm>
                  <a:off x="7207184" y="3365294"/>
                  <a:ext cx="1345682" cy="646331"/>
                </a:xfrm>
                <a:prstGeom prst="rect">
                  <a:avLst/>
                </a:prstGeom>
                <a:noFill/>
              </p:spPr>
              <p:txBody>
                <a:bodyPr wrap="square" rtlCol="0">
                  <a:spAutoFit/>
                </a:bodyPr>
                <a:lstStyle/>
                <a:p>
                  <a:pPr algn="ctr"/>
                  <a:r>
                    <a:rPr lang="en-US" dirty="0">
                      <a:solidFill>
                        <a:srgbClr val="000000"/>
                      </a:solidFill>
                    </a:rPr>
                    <a:t>Long Skirts/Pants  </a:t>
                  </a:r>
                </a:p>
              </p:txBody>
            </p:sp>
          </p:grpSp>
          <p:pic>
            <p:nvPicPr>
              <p:cNvPr id="5" name="Picture 4"/>
              <p:cNvPicPr>
                <a:picLocks noChangeAspect="1"/>
              </p:cNvPicPr>
              <p:nvPr/>
            </p:nvPicPr>
            <p:blipFill>
              <a:blip r:embed="rId9"/>
              <a:stretch>
                <a:fillRect/>
              </a:stretch>
            </p:blipFill>
            <p:spPr>
              <a:xfrm>
                <a:off x="7218651" y="1652617"/>
                <a:ext cx="1223853" cy="1726802"/>
              </a:xfrm>
              <a:prstGeom prst="rect">
                <a:avLst/>
              </a:prstGeom>
            </p:spPr>
          </p:pic>
        </p:grpSp>
        <p:pic>
          <p:nvPicPr>
            <p:cNvPr id="1026" name="Picture 2" descr="Image result for baggy long pants covering shoes"/>
            <p:cNvPicPr>
              <a:picLocks noChangeAspect="1" noChangeArrowheads="1"/>
            </p:cNvPicPr>
            <p:nvPr/>
          </p:nvPicPr>
          <p:blipFill rotWithShape="1">
            <a:blip r:embed="rId10">
              <a:extLst>
                <a:ext uri="{28A0092B-C50C-407E-A947-70E740481C1C}">
                  <a14:useLocalDpi xmlns:a14="http://schemas.microsoft.com/office/drawing/2010/main" val="0"/>
                </a:ext>
              </a:extLst>
            </a:blip>
            <a:srcRect b="13834"/>
            <a:stretch/>
          </p:blipFill>
          <p:spPr bwMode="auto">
            <a:xfrm>
              <a:off x="7216636" y="4116073"/>
              <a:ext cx="1205158" cy="17086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13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170"/>
            <a:ext cx="8229600" cy="1143000"/>
          </a:xfrm>
        </p:spPr>
        <p:txBody>
          <a:bodyPr/>
          <a:lstStyle/>
          <a:p>
            <a:pPr algn="l"/>
            <a:r>
              <a:rPr lang="en-US" sz="4000" b="1" dirty="0">
                <a:solidFill>
                  <a:srgbClr val="000000"/>
                </a:solidFill>
              </a:rPr>
              <a:t>Shoes</a:t>
            </a:r>
          </a:p>
        </p:txBody>
      </p:sp>
      <p:sp>
        <p:nvSpPr>
          <p:cNvPr id="5" name="Content Placeholder 4"/>
          <p:cNvSpPr>
            <a:spLocks noGrp="1"/>
          </p:cNvSpPr>
          <p:nvPr>
            <p:ph idx="1"/>
          </p:nvPr>
        </p:nvSpPr>
        <p:spPr>
          <a:xfrm>
            <a:off x="457200" y="1299578"/>
            <a:ext cx="7928811" cy="4525963"/>
          </a:xfrm>
        </p:spPr>
        <p:txBody>
          <a:bodyPr/>
          <a:lstStyle/>
          <a:p>
            <a:pPr marL="0" indent="0">
              <a:buNone/>
            </a:pPr>
            <a:r>
              <a:rPr lang="en-US" dirty="0">
                <a:solidFill>
                  <a:srgbClr val="000000"/>
                </a:solidFill>
              </a:rPr>
              <a:t>Food Services employees work around machinery and hot foods, their feet must be adequately protected from possible injury.</a:t>
            </a:r>
          </a:p>
          <a:p>
            <a:pPr marL="0" indent="0">
              <a:buNone/>
            </a:pPr>
            <a:r>
              <a:rPr lang="en-US" dirty="0">
                <a:solidFill>
                  <a:srgbClr val="000000"/>
                </a:solidFill>
              </a:rPr>
              <a:t>Employees must wear comfortable, low or no heel closed-toe shoes with slip-resistant soles. Look for “Slip Resistant” stamped on the sole or printed on the box. </a:t>
            </a:r>
          </a:p>
          <a:p>
            <a:pPr marL="0" indent="0">
              <a:buNone/>
            </a:pPr>
            <a:r>
              <a:rPr lang="en-US" dirty="0">
                <a:solidFill>
                  <a:srgbClr val="000000"/>
                </a:solidFill>
              </a:rPr>
              <a:t>Examples are: </a:t>
            </a:r>
          </a:p>
          <a:p>
            <a:pPr marL="642938" lvl="1" indent="-342900">
              <a:buFont typeface="Wingdings" panose="05000000000000000000" pitchFamily="2" charset="2"/>
              <a:buChar char="Ø"/>
            </a:pPr>
            <a:r>
              <a:rPr lang="en-US" sz="2200" dirty="0">
                <a:solidFill>
                  <a:srgbClr val="000000"/>
                </a:solidFill>
              </a:rPr>
              <a:t>Food services industry shoes </a:t>
            </a:r>
          </a:p>
          <a:p>
            <a:pPr marL="642938" lvl="1" indent="-342900">
              <a:buFont typeface="Wingdings" panose="05000000000000000000" pitchFamily="2" charset="2"/>
              <a:buChar char="Ø"/>
            </a:pPr>
            <a:r>
              <a:rPr lang="en-US" sz="2200" dirty="0">
                <a:solidFill>
                  <a:srgbClr val="000000"/>
                </a:solidFill>
              </a:rPr>
              <a:t>Leather or leather-like tennis shoes</a:t>
            </a:r>
          </a:p>
          <a:p>
            <a:pPr marL="642938" lvl="1" indent="-342900">
              <a:buFont typeface="Wingdings" panose="05000000000000000000" pitchFamily="2" charset="2"/>
              <a:buChar char="Ø"/>
            </a:pPr>
            <a:r>
              <a:rPr lang="en-US" sz="2200" dirty="0">
                <a:solidFill>
                  <a:srgbClr val="000000"/>
                </a:solidFill>
              </a:rPr>
              <a:t>Or other leather or leather-like shoes</a:t>
            </a:r>
          </a:p>
          <a:p>
            <a:pPr marL="300038" lvl="1" indent="0">
              <a:buNone/>
            </a:pPr>
            <a:endParaRPr lang="en-US" sz="2200" dirty="0">
              <a:solidFill>
                <a:srgbClr val="000000"/>
              </a:solidFill>
            </a:endParaRPr>
          </a:p>
          <a:p>
            <a:pPr marL="300038" lvl="1" indent="0">
              <a:buNone/>
            </a:pPr>
            <a:endParaRPr lang="en-US" sz="2200" dirty="0">
              <a:solidFill>
                <a:srgbClr val="000000"/>
              </a:solidFill>
            </a:endParaRPr>
          </a:p>
        </p:txBody>
      </p:sp>
      <p:sp>
        <p:nvSpPr>
          <p:cNvPr id="2" name="Rectangle 1"/>
          <p:cNvSpPr/>
          <p:nvPr/>
        </p:nvSpPr>
        <p:spPr>
          <a:xfrm>
            <a:off x="457200" y="5664732"/>
            <a:ext cx="8486383" cy="461665"/>
          </a:xfrm>
          <a:prstGeom prst="rect">
            <a:avLst/>
          </a:prstGeom>
        </p:spPr>
        <p:txBody>
          <a:bodyPr wrap="square">
            <a:spAutoFit/>
          </a:bodyPr>
          <a:lstStyle/>
          <a:p>
            <a:r>
              <a:rPr lang="en-US" sz="2400" b="1" dirty="0">
                <a:solidFill>
                  <a:srgbClr val="000000"/>
                </a:solidFill>
              </a:rPr>
              <a:t>Note: </a:t>
            </a:r>
            <a:r>
              <a:rPr lang="en-US" sz="2400" dirty="0">
                <a:solidFill>
                  <a:srgbClr val="000000"/>
                </a:solidFill>
              </a:rPr>
              <a:t>“Oil Resistant” does NOT mean slip resistant.</a:t>
            </a:r>
          </a:p>
        </p:txBody>
      </p:sp>
      <p:grpSp>
        <p:nvGrpSpPr>
          <p:cNvPr id="6" name="Group 5"/>
          <p:cNvGrpSpPr/>
          <p:nvPr/>
        </p:nvGrpSpPr>
        <p:grpSpPr>
          <a:xfrm>
            <a:off x="2943495" y="0"/>
            <a:ext cx="3513795" cy="6313714"/>
            <a:chOff x="2943495" y="0"/>
            <a:chExt cx="3513795" cy="6313714"/>
          </a:xfrm>
        </p:grpSpPr>
        <p:pic>
          <p:nvPicPr>
            <p:cNvPr id="1028" name="Picture 2" descr="0008"/>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765" b="89265" l="4608" r="98137"/>
                      </a14:imgEffect>
                    </a14:imgLayer>
                  </a14:imgProps>
                </a:ext>
                <a:ext uri="{28A0092B-C50C-407E-A947-70E740481C1C}">
                  <a14:useLocalDpi xmlns:a14="http://schemas.microsoft.com/office/drawing/2010/main" val="0"/>
                </a:ext>
              </a:extLst>
            </a:blip>
            <a:srcRect l="4916" t="29129" b="8997"/>
            <a:stretch/>
          </p:blipFill>
          <p:spPr bwMode="auto">
            <a:xfrm rot="16200000">
              <a:off x="1543536" y="1399959"/>
              <a:ext cx="6313714" cy="351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02743" y="3686629"/>
              <a:ext cx="1843314" cy="435428"/>
            </a:xfrm>
            <a:prstGeom prst="rect">
              <a:avLst/>
            </a:prstGeom>
            <a:noFill/>
            <a:ln w="76200">
              <a:solidFill>
                <a:srgbClr val="FF0000"/>
              </a:solidFill>
            </a:ln>
          </p:spPr>
          <p:txBody>
            <a:bodyPr wrap="square" rtlCol="0">
              <a:spAutoFit/>
            </a:bodyPr>
            <a:lstStyle/>
            <a:p>
              <a:endParaRPr lang="en-US" dirty="0"/>
            </a:p>
          </p:txBody>
        </p:sp>
      </p:grpSp>
    </p:spTree>
    <p:extLst>
      <p:ext uri="{BB962C8B-B14F-4D97-AF65-F5344CB8AC3E}">
        <p14:creationId xmlns:p14="http://schemas.microsoft.com/office/powerpoint/2010/main" val="145527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32278"/>
            <a:ext cx="8386175" cy="1143000"/>
          </a:xfrm>
        </p:spPr>
        <p:txBody>
          <a:bodyPr/>
          <a:lstStyle/>
          <a:p>
            <a:pPr algn="l"/>
            <a:r>
              <a:rPr lang="en-US" sz="4000" b="1" dirty="0">
                <a:solidFill>
                  <a:srgbClr val="000000"/>
                </a:solidFill>
              </a:rPr>
              <a:t>Why Wear Slip-Resistant Shoes?</a:t>
            </a:r>
          </a:p>
        </p:txBody>
      </p:sp>
      <p:sp>
        <p:nvSpPr>
          <p:cNvPr id="5" name="Content Placeholder 4"/>
          <p:cNvSpPr>
            <a:spLocks noGrp="1"/>
          </p:cNvSpPr>
          <p:nvPr>
            <p:ph idx="1"/>
          </p:nvPr>
        </p:nvSpPr>
        <p:spPr>
          <a:xfrm>
            <a:off x="399142" y="1345105"/>
            <a:ext cx="8193315" cy="4896034"/>
          </a:xfrm>
        </p:spPr>
        <p:txBody>
          <a:bodyPr/>
          <a:lstStyle/>
          <a:p>
            <a:pPr marL="0" indent="0">
              <a:buNone/>
            </a:pPr>
            <a:r>
              <a:rPr lang="en-US" dirty="0">
                <a:solidFill>
                  <a:srgbClr val="000000"/>
                </a:solidFill>
              </a:rPr>
              <a:t>Slip resistant-shoes increase traction in slippery environments by using special sole materials and tread design to prevent falls.</a:t>
            </a:r>
          </a:p>
          <a:p>
            <a:pPr marL="0" indent="0">
              <a:buNone/>
            </a:pPr>
            <a:r>
              <a:rPr lang="en-US" dirty="0">
                <a:solidFill>
                  <a:srgbClr val="000000"/>
                </a:solidFill>
              </a:rPr>
              <a:t>A slip and fall accident at work can have serious repercussions:</a:t>
            </a:r>
            <a:endParaRPr lang="en-US" sz="2200" dirty="0">
              <a:solidFill>
                <a:srgbClr val="000000"/>
              </a:solidFill>
            </a:endParaRPr>
          </a:p>
          <a:p>
            <a:pPr marL="642938" lvl="1" indent="-342900">
              <a:buFont typeface="Wingdings" panose="05000000000000000000" pitchFamily="2" charset="2"/>
              <a:buChar char="Ø"/>
            </a:pPr>
            <a:r>
              <a:rPr lang="en-US" sz="2200" dirty="0">
                <a:solidFill>
                  <a:srgbClr val="000000"/>
                </a:solidFill>
              </a:rPr>
              <a:t>Physical, Financial, and Mental</a:t>
            </a:r>
          </a:p>
          <a:p>
            <a:pPr marL="300038" lvl="1" indent="0">
              <a:buNone/>
            </a:pPr>
            <a:endParaRPr lang="en-US" sz="1000" dirty="0">
              <a:solidFill>
                <a:srgbClr val="000000"/>
              </a:solidFill>
            </a:endParaRPr>
          </a:p>
          <a:p>
            <a:pPr marL="0" indent="0">
              <a:buNone/>
            </a:pPr>
            <a:r>
              <a:rPr lang="en-US" dirty="0">
                <a:solidFill>
                  <a:srgbClr val="000000"/>
                </a:solidFill>
              </a:rPr>
              <a:t>Protecting yourself with slip resistant shoes makes you a more productive team member when you aren’t worried about:</a:t>
            </a:r>
          </a:p>
          <a:p>
            <a:pPr lvl="1">
              <a:buFont typeface="Wingdings" panose="05000000000000000000" pitchFamily="2" charset="2"/>
              <a:buChar char="Ø"/>
            </a:pPr>
            <a:r>
              <a:rPr lang="en-US" sz="1900" dirty="0">
                <a:solidFill>
                  <a:srgbClr val="000000"/>
                </a:solidFill>
              </a:rPr>
              <a:t>	</a:t>
            </a:r>
            <a:r>
              <a:rPr lang="en-US" sz="2200" dirty="0">
                <a:solidFill>
                  <a:srgbClr val="000000"/>
                </a:solidFill>
              </a:rPr>
              <a:t>Slipping at work or getting hurt</a:t>
            </a:r>
          </a:p>
          <a:p>
            <a:pPr marL="342900" lvl="1" indent="0">
              <a:buNone/>
            </a:pPr>
            <a:endParaRPr lang="en-US" sz="1000" dirty="0">
              <a:solidFill>
                <a:srgbClr val="000000"/>
              </a:solidFill>
            </a:endParaRPr>
          </a:p>
          <a:p>
            <a:pPr marL="0" indent="0">
              <a:buNone/>
            </a:pPr>
            <a:r>
              <a:rPr lang="en-US" dirty="0">
                <a:solidFill>
                  <a:srgbClr val="000000"/>
                </a:solidFill>
              </a:rPr>
              <a:t>Your health isn’t something to gamble with, so protect yourself with the right safety footwear.</a:t>
            </a:r>
          </a:p>
          <a:p>
            <a:pPr marL="0" indent="0">
              <a:buNone/>
            </a:pPr>
            <a:endParaRPr lang="en-US" sz="1000" dirty="0">
              <a:solidFill>
                <a:srgbClr val="000000"/>
              </a:solidFill>
            </a:endParaRPr>
          </a:p>
          <a:p>
            <a:pPr marL="0" indent="0">
              <a:buNone/>
            </a:pPr>
            <a:r>
              <a:rPr lang="en-US" dirty="0">
                <a:solidFill>
                  <a:srgbClr val="000000"/>
                </a:solidFill>
              </a:rPr>
              <a:t>The most dangerous part in the cafeteria is the floor.</a:t>
            </a:r>
          </a:p>
        </p:txBody>
      </p:sp>
    </p:spTree>
    <p:extLst>
      <p:ext uri="{BB962C8B-B14F-4D97-AF65-F5344CB8AC3E}">
        <p14:creationId xmlns:p14="http://schemas.microsoft.com/office/powerpoint/2010/main" val="10257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170"/>
            <a:ext cx="8229600" cy="1143000"/>
          </a:xfrm>
        </p:spPr>
        <p:txBody>
          <a:bodyPr/>
          <a:lstStyle/>
          <a:p>
            <a:pPr algn="l"/>
            <a:r>
              <a:rPr lang="en-US" sz="4000" b="1" dirty="0">
                <a:solidFill>
                  <a:srgbClr val="000000"/>
                </a:solidFill>
              </a:rPr>
              <a:t>Shoes</a:t>
            </a:r>
          </a:p>
        </p:txBody>
      </p:sp>
      <p:pic>
        <p:nvPicPr>
          <p:cNvPr id="1028" name="Picture 4" descr="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39" y="4372738"/>
            <a:ext cx="1771172" cy="1475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lie II - Black / Women's - Leather Non-Slip Work Shoes - Shoes For Crew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90673" y="1999728"/>
            <a:ext cx="2020764" cy="13488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716" y="3513957"/>
            <a:ext cx="1768553" cy="1001651"/>
          </a:xfrm>
          <a:prstGeom prst="rect">
            <a:avLst/>
          </a:prstGeom>
        </p:spPr>
      </p:pic>
      <p:cxnSp>
        <p:nvCxnSpPr>
          <p:cNvPr id="9" name="Straight Connector 8"/>
          <p:cNvCxnSpPr/>
          <p:nvPr/>
        </p:nvCxnSpPr>
        <p:spPr>
          <a:xfrm>
            <a:off x="4510500" y="1308474"/>
            <a:ext cx="11733" cy="481675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69590" y="1228457"/>
            <a:ext cx="3885043" cy="461665"/>
          </a:xfrm>
          <a:prstGeom prst="rect">
            <a:avLst/>
          </a:prstGeom>
          <a:noFill/>
        </p:spPr>
        <p:txBody>
          <a:bodyPr wrap="square" rtlCol="0">
            <a:spAutoFit/>
          </a:bodyPr>
          <a:lstStyle/>
          <a:p>
            <a:pPr algn="ctr"/>
            <a:r>
              <a:rPr lang="en-US" sz="2400" b="1" dirty="0">
                <a:solidFill>
                  <a:srgbClr val="000000"/>
                </a:solidFill>
              </a:rPr>
              <a:t>Approved Shoes</a:t>
            </a:r>
          </a:p>
        </p:txBody>
      </p:sp>
      <p:pic>
        <p:nvPicPr>
          <p:cNvPr id="2054" name="Picture 6" descr="Image result for slip resistance sol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194" b="17625"/>
          <a:stretch/>
        </p:blipFill>
        <p:spPr bwMode="auto">
          <a:xfrm>
            <a:off x="365361" y="3317741"/>
            <a:ext cx="1816768" cy="11978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657831" y="1275862"/>
            <a:ext cx="4400752" cy="4657642"/>
            <a:chOff x="4645275" y="1308474"/>
            <a:chExt cx="4355791" cy="4657642"/>
          </a:xfrm>
        </p:grpSpPr>
        <p:sp>
          <p:nvSpPr>
            <p:cNvPr id="15" name="TextBox 14"/>
            <p:cNvSpPr txBox="1"/>
            <p:nvPr/>
          </p:nvSpPr>
          <p:spPr>
            <a:xfrm>
              <a:off x="4645275" y="1308474"/>
              <a:ext cx="4084488" cy="461665"/>
            </a:xfrm>
            <a:prstGeom prst="rect">
              <a:avLst/>
            </a:prstGeom>
            <a:noFill/>
          </p:spPr>
          <p:txBody>
            <a:bodyPr wrap="square" rtlCol="0">
              <a:spAutoFit/>
            </a:bodyPr>
            <a:lstStyle/>
            <a:p>
              <a:pPr algn="ctr"/>
              <a:r>
                <a:rPr lang="en-US" sz="2400" b="1" dirty="0">
                  <a:solidFill>
                    <a:srgbClr val="000000"/>
                  </a:solidFill>
                </a:rPr>
                <a:t>Unapproved Shoes</a:t>
              </a:r>
            </a:p>
          </p:txBody>
        </p:sp>
        <p:grpSp>
          <p:nvGrpSpPr>
            <p:cNvPr id="2" name="Group 1"/>
            <p:cNvGrpSpPr/>
            <p:nvPr/>
          </p:nvGrpSpPr>
          <p:grpSpPr>
            <a:xfrm>
              <a:off x="4947960" y="1981158"/>
              <a:ext cx="4053106" cy="3984958"/>
              <a:chOff x="4947960" y="1981158"/>
              <a:chExt cx="4053106" cy="3984958"/>
            </a:xfrm>
          </p:grpSpPr>
          <p:pic>
            <p:nvPicPr>
              <p:cNvPr id="1038" name="Picture 14" descr="Slip-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363" b="20195"/>
              <a:stretch/>
            </p:blipFill>
            <p:spPr bwMode="auto">
              <a:xfrm>
                <a:off x="6907929" y="1981158"/>
                <a:ext cx="2093137" cy="13488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onvers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9098"/>
              <a:stretch/>
            </p:blipFill>
            <p:spPr bwMode="auto">
              <a:xfrm>
                <a:off x="4947960" y="2183678"/>
                <a:ext cx="1854200" cy="943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d1szvu1sjta0pg.cloudfront.net/img/productimages/xlarge/14950_NA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2006" y="3283842"/>
                <a:ext cx="1766107" cy="15637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d1szvu1sjta0pg.cloudfront.net/img/productimages/xlarge/14490_BK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2344" y="3351970"/>
                <a:ext cx="1689164" cy="14956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ik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2344" y="4915729"/>
                <a:ext cx="1936852" cy="8442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id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4354" y="4709609"/>
                <a:ext cx="1687832" cy="125650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 name="Picture 8" descr="0000"/>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3153" b="14889"/>
          <a:stretch/>
        </p:blipFill>
        <p:spPr bwMode="auto">
          <a:xfrm>
            <a:off x="2459679" y="4814989"/>
            <a:ext cx="1852396" cy="8442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t="19706" b="10163"/>
          <a:stretch/>
        </p:blipFill>
        <p:spPr>
          <a:xfrm>
            <a:off x="213998" y="2185993"/>
            <a:ext cx="2088211" cy="976329"/>
          </a:xfrm>
          <a:prstGeom prst="rect">
            <a:avLst/>
          </a:prstGeom>
        </p:spPr>
      </p:pic>
    </p:spTree>
    <p:extLst>
      <p:ext uri="{BB962C8B-B14F-4D97-AF65-F5344CB8AC3E}">
        <p14:creationId xmlns:p14="http://schemas.microsoft.com/office/powerpoint/2010/main" val="9040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0000"/>
                </a:solidFill>
              </a:rPr>
              <a:t>Approved Hair and Beard Covering</a:t>
            </a:r>
          </a:p>
        </p:txBody>
      </p:sp>
      <p:sp>
        <p:nvSpPr>
          <p:cNvPr id="3" name="Content Placeholder 2"/>
          <p:cNvSpPr>
            <a:spLocks noGrp="1"/>
          </p:cNvSpPr>
          <p:nvPr>
            <p:ph idx="1"/>
          </p:nvPr>
        </p:nvSpPr>
        <p:spPr>
          <a:xfrm>
            <a:off x="457200" y="1265150"/>
            <a:ext cx="7559458" cy="5135650"/>
          </a:xfrm>
        </p:spPr>
        <p:txBody>
          <a:bodyPr/>
          <a:lstStyle/>
          <a:p>
            <a:pPr marL="0" indent="0">
              <a:buNone/>
            </a:pPr>
            <a:r>
              <a:rPr lang="en-US" dirty="0">
                <a:solidFill>
                  <a:srgbClr val="000000"/>
                </a:solidFill>
              </a:rPr>
              <a:t>All employees must continue to wear the approved hairnet coverings at all times and all loose hair must be fully covered.</a:t>
            </a:r>
          </a:p>
          <a:p>
            <a:pPr marL="0" indent="0">
              <a:buNone/>
            </a:pPr>
            <a:endParaRPr lang="en-US" sz="600" dirty="0">
              <a:solidFill>
                <a:srgbClr val="000000"/>
              </a:solidFill>
            </a:endParaRPr>
          </a:p>
          <a:p>
            <a:pPr marL="342900" indent="-342900">
              <a:buFont typeface="Wingdings" panose="05000000000000000000" pitchFamily="2" charset="2"/>
              <a:buChar char="Ø"/>
            </a:pPr>
            <a:r>
              <a:rPr lang="en-US" dirty="0">
                <a:solidFill>
                  <a:srgbClr val="000000"/>
                </a:solidFill>
              </a:rPr>
              <a:t>Employees with any facial hair must wear a beard snood.</a:t>
            </a:r>
            <a:endParaRPr lang="en-US" sz="2200"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b="1" dirty="0">
              <a:solidFill>
                <a:srgbClr val="000000"/>
              </a:solidFill>
            </a:endParaRPr>
          </a:p>
          <a:p>
            <a:pPr marL="0" indent="0">
              <a:buNone/>
            </a:pPr>
            <a:endParaRPr lang="en-US" sz="1000" b="1" dirty="0">
              <a:solidFill>
                <a:srgbClr val="000000"/>
              </a:solidFill>
            </a:endParaRPr>
          </a:p>
          <a:p>
            <a:pPr marL="0" indent="0">
              <a:buNone/>
            </a:pPr>
            <a:r>
              <a:rPr lang="en-US" b="1" dirty="0">
                <a:solidFill>
                  <a:srgbClr val="000000"/>
                </a:solidFill>
              </a:rPr>
              <a:t>Note: Bandanas and baseball caps are prohibited.</a:t>
            </a:r>
          </a:p>
        </p:txBody>
      </p:sp>
      <p:pic>
        <p:nvPicPr>
          <p:cNvPr id="5" name="Picture 4"/>
          <p:cNvPicPr>
            <a:picLocks noChangeAspect="1"/>
          </p:cNvPicPr>
          <p:nvPr/>
        </p:nvPicPr>
        <p:blipFill rotWithShape="1">
          <a:blip r:embed="rId3"/>
          <a:srcRect l="17274" r="2658"/>
          <a:stretch/>
        </p:blipFill>
        <p:spPr>
          <a:xfrm>
            <a:off x="3324170" y="3257379"/>
            <a:ext cx="2208717" cy="2325207"/>
          </a:xfrm>
          <a:prstGeom prst="rect">
            <a:avLst/>
          </a:prstGeom>
          <a:ln>
            <a:solidFill>
              <a:srgbClr val="000000"/>
            </a:solidFill>
          </a:ln>
        </p:spPr>
      </p:pic>
      <p:sp>
        <p:nvSpPr>
          <p:cNvPr id="7" name="TextBox 6"/>
          <p:cNvSpPr txBox="1"/>
          <p:nvPr/>
        </p:nvSpPr>
        <p:spPr>
          <a:xfrm>
            <a:off x="6400800" y="4867151"/>
            <a:ext cx="424424" cy="215076"/>
          </a:xfrm>
          <a:prstGeom prst="rect">
            <a:avLst/>
          </a:prstGeom>
          <a:solidFill>
            <a:srgbClr val="FBFDFC"/>
          </a:solidFill>
        </p:spPr>
        <p:txBody>
          <a:bodyPr wrap="square" rtlCol="0">
            <a:spAutoFit/>
          </a:bodyPr>
          <a:lstStyle/>
          <a:p>
            <a:endParaRPr lang="en-US" dirty="0"/>
          </a:p>
        </p:txBody>
      </p:sp>
      <p:grpSp>
        <p:nvGrpSpPr>
          <p:cNvPr id="10" name="Group 9"/>
          <p:cNvGrpSpPr/>
          <p:nvPr/>
        </p:nvGrpSpPr>
        <p:grpSpPr>
          <a:xfrm>
            <a:off x="720464" y="3241878"/>
            <a:ext cx="7377777" cy="2340708"/>
            <a:chOff x="720464" y="3241878"/>
            <a:chExt cx="7377777" cy="2340708"/>
          </a:xfrm>
        </p:grpSpPr>
        <p:pic>
          <p:nvPicPr>
            <p:cNvPr id="4" name="Picture 2" descr="IMG_573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920" b="24029"/>
            <a:stretch/>
          </p:blipFill>
          <p:spPr bwMode="auto">
            <a:xfrm>
              <a:off x="720464" y="3241878"/>
              <a:ext cx="2340443" cy="234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24170" y="3539887"/>
              <a:ext cx="411407" cy="369332"/>
            </a:xfrm>
            <a:prstGeom prst="rect">
              <a:avLst/>
            </a:prstGeom>
            <a:solidFill>
              <a:schemeClr val="bg1"/>
            </a:solidFill>
          </p:spPr>
          <p:txBody>
            <a:bodyPr wrap="square" rtlCol="0">
              <a:spAutoFit/>
            </a:bodyPr>
            <a:lstStyle/>
            <a:p>
              <a:endParaRPr lang="en-US" dirty="0"/>
            </a:p>
          </p:txBody>
        </p:sp>
        <p:pic>
          <p:nvPicPr>
            <p:cNvPr id="8" name="Picture 7" descr="cid:IMG_1078.1.jpg"/>
            <p:cNvPicPr/>
            <p:nvPr/>
          </p:nvPicPr>
          <p:blipFill rotWithShape="1">
            <a:blip r:embed="rId5" r:link="rId6" cstate="print">
              <a:extLst>
                <a:ext uri="{28A0092B-C50C-407E-A947-70E740481C1C}">
                  <a14:useLocalDpi xmlns:a14="http://schemas.microsoft.com/office/drawing/2010/main" val="0"/>
                </a:ext>
              </a:extLst>
            </a:blip>
            <a:srcRect l="21883" t="10090" r="19648" b="47018"/>
            <a:stretch/>
          </p:blipFill>
          <p:spPr bwMode="auto">
            <a:xfrm>
              <a:off x="5845059" y="3241878"/>
              <a:ext cx="2253182" cy="2325208"/>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5121480" y="4712895"/>
              <a:ext cx="411407"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89107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0000"/>
                </a:solidFill>
              </a:rPr>
              <a:t>Religious Head Covering</a:t>
            </a:r>
          </a:p>
        </p:txBody>
      </p:sp>
      <p:sp>
        <p:nvSpPr>
          <p:cNvPr id="3" name="Content Placeholder 2"/>
          <p:cNvSpPr>
            <a:spLocks noGrp="1"/>
          </p:cNvSpPr>
          <p:nvPr>
            <p:ph idx="1"/>
          </p:nvPr>
        </p:nvSpPr>
        <p:spPr>
          <a:xfrm>
            <a:off x="457200" y="1417638"/>
            <a:ext cx="7872608" cy="5171052"/>
          </a:xfrm>
        </p:spPr>
        <p:txBody>
          <a:bodyPr/>
          <a:lstStyle/>
          <a:p>
            <a:pPr marL="0" indent="0">
              <a:buNone/>
            </a:pPr>
            <a:r>
              <a:rPr lang="en-US" dirty="0">
                <a:solidFill>
                  <a:srgbClr val="000000"/>
                </a:solidFill>
              </a:rPr>
              <a:t>Employees wearing religious/ethnic head coverings may continue to do so provided it does not pose a safety or sanitation concern.</a:t>
            </a:r>
          </a:p>
          <a:p>
            <a:pPr marL="0" indent="0">
              <a:buNone/>
            </a:pPr>
            <a:endParaRPr lang="en-US" sz="600" dirty="0">
              <a:solidFill>
                <a:srgbClr val="000000"/>
              </a:solidFill>
            </a:endParaRPr>
          </a:p>
          <a:p>
            <a:pPr marL="642938" lvl="1" indent="-342900">
              <a:buFont typeface="Arial" panose="020B0604020202020204" pitchFamily="34" charset="0"/>
              <a:buChar char="•"/>
            </a:pPr>
            <a:r>
              <a:rPr lang="en-US" sz="2200" dirty="0">
                <a:solidFill>
                  <a:srgbClr val="000000"/>
                </a:solidFill>
              </a:rPr>
              <a:t>If the head covering poses a potential safety or sanitation concern, a meeting will be held with the immediate supervisor and/or HR to discuss possible accommodations.</a:t>
            </a:r>
          </a:p>
          <a:p>
            <a:pPr marL="0" indent="0">
              <a:buNone/>
            </a:pPr>
            <a:endParaRPr lang="en-US" sz="2200" dirty="0">
              <a:solidFill>
                <a:srgbClr val="000000"/>
              </a:solidFill>
            </a:endParaRPr>
          </a:p>
        </p:txBody>
      </p:sp>
      <p:pic>
        <p:nvPicPr>
          <p:cNvPr id="4" name="Picture 4" descr="IMG_1175_1496844682148"/>
          <p:cNvPicPr>
            <a:picLocks noChangeAspect="1" noChangeArrowheads="1"/>
          </p:cNvPicPr>
          <p:nvPr/>
        </p:nvPicPr>
        <p:blipFill rotWithShape="1">
          <a:blip r:embed="rId3">
            <a:extLst>
              <a:ext uri="{28A0092B-C50C-407E-A947-70E740481C1C}">
                <a14:useLocalDpi xmlns:a14="http://schemas.microsoft.com/office/drawing/2010/main" val="0"/>
              </a:ext>
            </a:extLst>
          </a:blip>
          <a:srcRect l="35584" t="9788" r="30348" b="61034"/>
          <a:stretch/>
        </p:blipFill>
        <p:spPr bwMode="auto">
          <a:xfrm>
            <a:off x="1968283" y="3962926"/>
            <a:ext cx="2076775" cy="21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G_1179_1496844682145"/>
          <p:cNvPicPr>
            <a:picLocks noChangeAspect="1" noChangeArrowheads="1"/>
          </p:cNvPicPr>
          <p:nvPr/>
        </p:nvPicPr>
        <p:blipFill rotWithShape="1">
          <a:blip r:embed="rId4">
            <a:extLst>
              <a:ext uri="{28A0092B-C50C-407E-A947-70E740481C1C}">
                <a14:useLocalDpi xmlns:a14="http://schemas.microsoft.com/office/drawing/2010/main" val="0"/>
              </a:ext>
            </a:extLst>
          </a:blip>
          <a:srcRect l="26091" t="8711" r="29565" b="56586"/>
          <a:stretch/>
        </p:blipFill>
        <p:spPr bwMode="auto">
          <a:xfrm>
            <a:off x="4968213" y="3962926"/>
            <a:ext cx="2076775" cy="216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29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05855" y="1085732"/>
            <a:ext cx="5711371" cy="5169926"/>
          </a:xfrm>
          <a:prstGeom prst="rect">
            <a:avLst/>
          </a:prstGeom>
        </p:spPr>
      </p:pic>
      <p:sp>
        <p:nvSpPr>
          <p:cNvPr id="3" name="Title 1"/>
          <p:cNvSpPr>
            <a:spLocks noGrp="1"/>
          </p:cNvSpPr>
          <p:nvPr>
            <p:ph type="title"/>
          </p:nvPr>
        </p:nvSpPr>
        <p:spPr>
          <a:xfrm>
            <a:off x="457200" y="231096"/>
            <a:ext cx="8229600" cy="1143000"/>
          </a:xfrm>
        </p:spPr>
        <p:txBody>
          <a:bodyPr/>
          <a:lstStyle/>
          <a:p>
            <a:pPr algn="l"/>
            <a:r>
              <a:rPr lang="en-US" sz="4000" b="1" dirty="0">
                <a:solidFill>
                  <a:srgbClr val="000000"/>
                </a:solidFill>
              </a:rPr>
              <a:t>Example of Appropriate Work Attire</a:t>
            </a:r>
          </a:p>
        </p:txBody>
      </p:sp>
      <p:grpSp>
        <p:nvGrpSpPr>
          <p:cNvPr id="48" name="Group 47"/>
          <p:cNvGrpSpPr/>
          <p:nvPr/>
        </p:nvGrpSpPr>
        <p:grpSpPr>
          <a:xfrm>
            <a:off x="1995709" y="1085732"/>
            <a:ext cx="4753434" cy="5140895"/>
            <a:chOff x="1995709" y="1085732"/>
            <a:chExt cx="4753434" cy="5140895"/>
          </a:xfrm>
        </p:grpSpPr>
        <p:sp>
          <p:nvSpPr>
            <p:cNvPr id="12" name="TextBox 11"/>
            <p:cNvSpPr txBox="1"/>
            <p:nvPr/>
          </p:nvSpPr>
          <p:spPr>
            <a:xfrm>
              <a:off x="1995709" y="1085732"/>
              <a:ext cx="2097317" cy="467294"/>
            </a:xfrm>
            <a:prstGeom prst="rect">
              <a:avLst/>
            </a:prstGeom>
            <a:solidFill>
              <a:srgbClr val="FBFDFC"/>
            </a:solidFill>
          </p:spPr>
          <p:txBody>
            <a:bodyPr wrap="square" rtlCol="0">
              <a:spAutoFit/>
            </a:bodyPr>
            <a:lstStyle/>
            <a:p>
              <a:endParaRPr lang="en-US" sz="2200" dirty="0">
                <a:solidFill>
                  <a:srgbClr val="000000"/>
                </a:solidFill>
              </a:endParaRPr>
            </a:p>
          </p:txBody>
        </p:sp>
        <p:sp>
          <p:nvSpPr>
            <p:cNvPr id="13" name="TextBox 12"/>
            <p:cNvSpPr txBox="1"/>
            <p:nvPr/>
          </p:nvSpPr>
          <p:spPr>
            <a:xfrm>
              <a:off x="5130798" y="5798462"/>
              <a:ext cx="1618345" cy="428165"/>
            </a:xfrm>
            <a:prstGeom prst="rect">
              <a:avLst/>
            </a:prstGeom>
            <a:solidFill>
              <a:srgbClr val="FBFDFC"/>
            </a:solidFill>
          </p:spPr>
          <p:txBody>
            <a:bodyPr wrap="square" rtlCol="0">
              <a:spAutoFit/>
            </a:bodyPr>
            <a:lstStyle/>
            <a:p>
              <a:endParaRPr lang="en-US" sz="2200" dirty="0">
                <a:solidFill>
                  <a:srgbClr val="000000"/>
                </a:solidFill>
              </a:endParaRPr>
            </a:p>
          </p:txBody>
        </p:sp>
      </p:grpSp>
      <p:grpSp>
        <p:nvGrpSpPr>
          <p:cNvPr id="47" name="Group 46"/>
          <p:cNvGrpSpPr/>
          <p:nvPr/>
        </p:nvGrpSpPr>
        <p:grpSpPr>
          <a:xfrm>
            <a:off x="435423" y="1277250"/>
            <a:ext cx="8251377" cy="5022127"/>
            <a:chOff x="435423" y="1277250"/>
            <a:chExt cx="8251377" cy="5022127"/>
          </a:xfrm>
        </p:grpSpPr>
        <p:grpSp>
          <p:nvGrpSpPr>
            <p:cNvPr id="38" name="Group 37"/>
            <p:cNvGrpSpPr/>
            <p:nvPr/>
          </p:nvGrpSpPr>
          <p:grpSpPr>
            <a:xfrm>
              <a:off x="435423" y="5529936"/>
              <a:ext cx="3599552" cy="769441"/>
              <a:chOff x="435423" y="5529936"/>
              <a:chExt cx="3599552" cy="769441"/>
            </a:xfrm>
          </p:grpSpPr>
          <p:sp>
            <p:nvSpPr>
              <p:cNvPr id="7" name="TextBox 6"/>
              <p:cNvSpPr txBox="1"/>
              <p:nvPr/>
            </p:nvSpPr>
            <p:spPr>
              <a:xfrm>
                <a:off x="435423" y="5529936"/>
                <a:ext cx="3599548" cy="769441"/>
              </a:xfrm>
              <a:prstGeom prst="rect">
                <a:avLst/>
              </a:prstGeom>
              <a:solidFill>
                <a:srgbClr val="FBFDFC"/>
              </a:solidFill>
            </p:spPr>
            <p:txBody>
              <a:bodyPr wrap="square" rtlCol="0">
                <a:spAutoFit/>
              </a:bodyPr>
              <a:lstStyle/>
              <a:p>
                <a:r>
                  <a:rPr lang="en-US" sz="2200" dirty="0">
                    <a:solidFill>
                      <a:srgbClr val="000000"/>
                    </a:solidFill>
                  </a:rPr>
                  <a:t>Low/No-Heeled, Closed-Toe Slip Resistant Shoe</a:t>
                </a:r>
              </a:p>
            </p:txBody>
          </p:sp>
          <p:cxnSp>
            <p:nvCxnSpPr>
              <p:cNvPr id="15" name="Straight Arrow Connector 14"/>
              <p:cNvCxnSpPr/>
              <p:nvPr/>
            </p:nvCxnSpPr>
            <p:spPr>
              <a:xfrm>
                <a:off x="3541484" y="6008914"/>
                <a:ext cx="493491" cy="7263"/>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464450" y="1277250"/>
              <a:ext cx="8222350" cy="4267386"/>
              <a:chOff x="464450" y="1277250"/>
              <a:chExt cx="8222350" cy="4267386"/>
            </a:xfrm>
          </p:grpSpPr>
          <p:sp>
            <p:nvSpPr>
              <p:cNvPr id="6" name="TextBox 5"/>
              <p:cNvSpPr txBox="1"/>
              <p:nvPr/>
            </p:nvSpPr>
            <p:spPr>
              <a:xfrm>
                <a:off x="5733142" y="4775195"/>
                <a:ext cx="2779486" cy="769441"/>
              </a:xfrm>
              <a:prstGeom prst="rect">
                <a:avLst/>
              </a:prstGeom>
              <a:solidFill>
                <a:srgbClr val="FBFDFC"/>
              </a:solidFill>
            </p:spPr>
            <p:txBody>
              <a:bodyPr wrap="square" rtlCol="0">
                <a:spAutoFit/>
              </a:bodyPr>
              <a:lstStyle/>
              <a:p>
                <a:r>
                  <a:rPr lang="en-US" sz="2200" dirty="0">
                    <a:solidFill>
                      <a:srgbClr val="000000"/>
                    </a:solidFill>
                  </a:rPr>
                  <a:t>Bottoms are not tight or baggy</a:t>
                </a:r>
              </a:p>
            </p:txBody>
          </p:sp>
          <p:grpSp>
            <p:nvGrpSpPr>
              <p:cNvPr id="45" name="Group 44"/>
              <p:cNvGrpSpPr/>
              <p:nvPr/>
            </p:nvGrpSpPr>
            <p:grpSpPr>
              <a:xfrm>
                <a:off x="464450" y="1277250"/>
                <a:ext cx="8222350" cy="3181347"/>
                <a:chOff x="464450" y="1277250"/>
                <a:chExt cx="8222350" cy="3181347"/>
              </a:xfrm>
            </p:grpSpPr>
            <p:sp>
              <p:nvSpPr>
                <p:cNvPr id="5" name="TextBox 4"/>
                <p:cNvSpPr txBox="1"/>
                <p:nvPr/>
              </p:nvSpPr>
              <p:spPr>
                <a:xfrm>
                  <a:off x="5871026" y="4027710"/>
                  <a:ext cx="2779486" cy="430887"/>
                </a:xfrm>
                <a:prstGeom prst="rect">
                  <a:avLst/>
                </a:prstGeom>
                <a:solidFill>
                  <a:srgbClr val="FBFDFC"/>
                </a:solidFill>
              </p:spPr>
              <p:txBody>
                <a:bodyPr wrap="square" rtlCol="0">
                  <a:spAutoFit/>
                </a:bodyPr>
                <a:lstStyle/>
                <a:p>
                  <a:r>
                    <a:rPr lang="en-US" sz="2200" dirty="0">
                      <a:solidFill>
                        <a:srgbClr val="000000"/>
                      </a:solidFill>
                    </a:rPr>
                    <a:t>Clean Apron</a:t>
                  </a:r>
                </a:p>
              </p:txBody>
            </p:sp>
            <p:grpSp>
              <p:nvGrpSpPr>
                <p:cNvPr id="44" name="Group 43"/>
                <p:cNvGrpSpPr/>
                <p:nvPr/>
              </p:nvGrpSpPr>
              <p:grpSpPr>
                <a:xfrm>
                  <a:off x="464450" y="1277250"/>
                  <a:ext cx="8222350" cy="2849715"/>
                  <a:chOff x="464450" y="1277250"/>
                  <a:chExt cx="8222350" cy="2849715"/>
                </a:xfrm>
              </p:grpSpPr>
              <p:sp>
                <p:nvSpPr>
                  <p:cNvPr id="2" name="TextBox 1"/>
                  <p:cNvSpPr txBox="1"/>
                  <p:nvPr/>
                </p:nvSpPr>
                <p:spPr>
                  <a:xfrm>
                    <a:off x="5907314" y="3062516"/>
                    <a:ext cx="2779486" cy="430887"/>
                  </a:xfrm>
                  <a:prstGeom prst="rect">
                    <a:avLst/>
                  </a:prstGeom>
                  <a:solidFill>
                    <a:srgbClr val="FBFDFC"/>
                  </a:solidFill>
                </p:spPr>
                <p:txBody>
                  <a:bodyPr wrap="square" rtlCol="0">
                    <a:spAutoFit/>
                  </a:bodyPr>
                  <a:lstStyle/>
                  <a:p>
                    <a:r>
                      <a:rPr lang="en-US" sz="2200" dirty="0">
                        <a:solidFill>
                          <a:srgbClr val="000000"/>
                        </a:solidFill>
                      </a:rPr>
                      <a:t>No Watch, Plain Ring</a:t>
                    </a:r>
                  </a:p>
                </p:txBody>
              </p:sp>
              <p:grpSp>
                <p:nvGrpSpPr>
                  <p:cNvPr id="43" name="Group 42"/>
                  <p:cNvGrpSpPr/>
                  <p:nvPr/>
                </p:nvGrpSpPr>
                <p:grpSpPr>
                  <a:xfrm>
                    <a:off x="464450" y="1277250"/>
                    <a:ext cx="7467604" cy="2849715"/>
                    <a:chOff x="464450" y="1277250"/>
                    <a:chExt cx="7467604" cy="2849715"/>
                  </a:xfrm>
                </p:grpSpPr>
                <p:sp>
                  <p:nvSpPr>
                    <p:cNvPr id="9" name="TextBox 8"/>
                    <p:cNvSpPr txBox="1"/>
                    <p:nvPr/>
                  </p:nvSpPr>
                  <p:spPr>
                    <a:xfrm>
                      <a:off x="5152568" y="1277250"/>
                      <a:ext cx="2779486" cy="430887"/>
                    </a:xfrm>
                    <a:prstGeom prst="rect">
                      <a:avLst/>
                    </a:prstGeom>
                    <a:solidFill>
                      <a:srgbClr val="FBFDFC"/>
                    </a:solidFill>
                  </p:spPr>
                  <p:txBody>
                    <a:bodyPr wrap="square" rtlCol="0">
                      <a:spAutoFit/>
                    </a:bodyPr>
                    <a:lstStyle/>
                    <a:p>
                      <a:r>
                        <a:rPr lang="en-US" sz="2200" dirty="0">
                          <a:solidFill>
                            <a:srgbClr val="000000"/>
                          </a:solidFill>
                        </a:rPr>
                        <a:t>Clean Hair/Hairnet</a:t>
                      </a:r>
                    </a:p>
                  </p:txBody>
                </p:sp>
                <p:grpSp>
                  <p:nvGrpSpPr>
                    <p:cNvPr id="42" name="Group 41"/>
                    <p:cNvGrpSpPr/>
                    <p:nvPr/>
                  </p:nvGrpSpPr>
                  <p:grpSpPr>
                    <a:xfrm>
                      <a:off x="464450" y="1480455"/>
                      <a:ext cx="3679374" cy="2646510"/>
                      <a:chOff x="464450" y="1480455"/>
                      <a:chExt cx="3679374" cy="2646510"/>
                    </a:xfrm>
                  </p:grpSpPr>
                  <p:grpSp>
                    <p:nvGrpSpPr>
                      <p:cNvPr id="41" name="Group 40"/>
                      <p:cNvGrpSpPr/>
                      <p:nvPr/>
                    </p:nvGrpSpPr>
                    <p:grpSpPr>
                      <a:xfrm>
                        <a:off x="464450" y="1480455"/>
                        <a:ext cx="3432640" cy="2646510"/>
                        <a:chOff x="464450" y="1480455"/>
                        <a:chExt cx="3432640" cy="2646510"/>
                      </a:xfrm>
                    </p:grpSpPr>
                    <p:sp>
                      <p:nvSpPr>
                        <p:cNvPr id="11" name="TextBox 10"/>
                        <p:cNvSpPr txBox="1"/>
                        <p:nvPr/>
                      </p:nvSpPr>
                      <p:spPr>
                        <a:xfrm>
                          <a:off x="1349821" y="1480455"/>
                          <a:ext cx="2220691" cy="445409"/>
                        </a:xfrm>
                        <a:prstGeom prst="rect">
                          <a:avLst/>
                        </a:prstGeom>
                        <a:solidFill>
                          <a:srgbClr val="FBFDFC"/>
                        </a:solidFill>
                      </p:spPr>
                      <p:txBody>
                        <a:bodyPr wrap="square" rtlCol="0">
                          <a:spAutoFit/>
                        </a:bodyPr>
                        <a:lstStyle/>
                        <a:p>
                          <a:r>
                            <a:rPr lang="en-US" sz="2200" dirty="0">
                              <a:solidFill>
                                <a:srgbClr val="000000"/>
                              </a:solidFill>
                            </a:rPr>
                            <a:t>No Facial Jewelry</a:t>
                          </a:r>
                        </a:p>
                      </p:txBody>
                    </p:sp>
                    <p:grpSp>
                      <p:nvGrpSpPr>
                        <p:cNvPr id="40" name="Group 39"/>
                        <p:cNvGrpSpPr/>
                        <p:nvPr/>
                      </p:nvGrpSpPr>
                      <p:grpSpPr>
                        <a:xfrm>
                          <a:off x="464450" y="2322286"/>
                          <a:ext cx="3432640" cy="1804679"/>
                          <a:chOff x="464450" y="2322286"/>
                          <a:chExt cx="3432640" cy="1804679"/>
                        </a:xfrm>
                      </p:grpSpPr>
                      <p:sp>
                        <p:nvSpPr>
                          <p:cNvPr id="10" name="TextBox 9"/>
                          <p:cNvSpPr txBox="1"/>
                          <p:nvPr/>
                        </p:nvSpPr>
                        <p:spPr>
                          <a:xfrm>
                            <a:off x="464450" y="2322286"/>
                            <a:ext cx="2583546" cy="430887"/>
                          </a:xfrm>
                          <a:prstGeom prst="rect">
                            <a:avLst/>
                          </a:prstGeom>
                          <a:solidFill>
                            <a:srgbClr val="FBFDFC"/>
                          </a:solidFill>
                        </p:spPr>
                        <p:txBody>
                          <a:bodyPr wrap="square" rtlCol="0">
                            <a:spAutoFit/>
                          </a:bodyPr>
                          <a:lstStyle/>
                          <a:p>
                            <a:r>
                              <a:rPr lang="en-US" sz="2200" dirty="0">
                                <a:solidFill>
                                  <a:srgbClr val="000000"/>
                                </a:solidFill>
                              </a:rPr>
                              <a:t>White/Light Clothing</a:t>
                            </a:r>
                          </a:p>
                        </p:txBody>
                      </p:sp>
                      <p:grpSp>
                        <p:nvGrpSpPr>
                          <p:cNvPr id="39" name="Group 38"/>
                          <p:cNvGrpSpPr/>
                          <p:nvPr/>
                        </p:nvGrpSpPr>
                        <p:grpSpPr>
                          <a:xfrm>
                            <a:off x="1103090" y="3018969"/>
                            <a:ext cx="2794000" cy="1107996"/>
                            <a:chOff x="1103090" y="3018969"/>
                            <a:chExt cx="2794000" cy="1107996"/>
                          </a:xfrm>
                        </p:grpSpPr>
                        <p:sp>
                          <p:nvSpPr>
                            <p:cNvPr id="8" name="TextBox 7"/>
                            <p:cNvSpPr txBox="1"/>
                            <p:nvPr/>
                          </p:nvSpPr>
                          <p:spPr>
                            <a:xfrm>
                              <a:off x="1103090" y="3018969"/>
                              <a:ext cx="2220684" cy="1107996"/>
                            </a:xfrm>
                            <a:prstGeom prst="rect">
                              <a:avLst/>
                            </a:prstGeom>
                            <a:solidFill>
                              <a:srgbClr val="FBFDFC"/>
                            </a:solidFill>
                          </p:spPr>
                          <p:txBody>
                            <a:bodyPr wrap="square" rtlCol="0">
                              <a:spAutoFit/>
                            </a:bodyPr>
                            <a:lstStyle/>
                            <a:p>
                              <a:r>
                                <a:rPr lang="en-US" sz="2200" dirty="0">
                                  <a:solidFill>
                                    <a:srgbClr val="000000"/>
                                  </a:solidFill>
                                </a:rPr>
                                <a:t>Short, Clean Nails                  (No Polish, Acrylic   or Coated Nails)</a:t>
                              </a:r>
                            </a:p>
                          </p:txBody>
                        </p:sp>
                        <p:cxnSp>
                          <p:nvCxnSpPr>
                            <p:cNvPr id="20" name="Straight Arrow Connector 19"/>
                            <p:cNvCxnSpPr/>
                            <p:nvPr/>
                          </p:nvCxnSpPr>
                          <p:spPr>
                            <a:xfrm>
                              <a:off x="3323774" y="3178629"/>
                              <a:ext cx="573316" cy="14515"/>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2997200" y="2518228"/>
                            <a:ext cx="558798" cy="7258"/>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4" name="Straight Arrow Connector 23"/>
                      <p:cNvCxnSpPr/>
                      <p:nvPr/>
                    </p:nvCxnSpPr>
                    <p:spPr>
                      <a:xfrm>
                        <a:off x="3585026" y="1712684"/>
                        <a:ext cx="558798" cy="7258"/>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p:cNvCxnSpPr/>
                    <p:nvPr/>
                  </p:nvCxnSpPr>
                  <p:spPr>
                    <a:xfrm flipH="1" flipV="1">
                      <a:off x="4750491" y="1475710"/>
                      <a:ext cx="455821" cy="949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8" name="Straight Arrow Connector 27"/>
                  <p:cNvCxnSpPr/>
                  <p:nvPr/>
                </p:nvCxnSpPr>
                <p:spPr>
                  <a:xfrm flipH="1" flipV="1">
                    <a:off x="5442857" y="3259587"/>
                    <a:ext cx="435423" cy="13454"/>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pic>
              <p:nvPicPr>
                <p:cNvPr id="34" name="Picture 33"/>
                <p:cNvPicPr>
                  <a:picLocks noChangeAspect="1"/>
                </p:cNvPicPr>
                <p:nvPr/>
              </p:nvPicPr>
              <p:blipFill>
                <a:blip r:embed="rId4"/>
                <a:stretch>
                  <a:fillRect/>
                </a:stretch>
              </p:blipFill>
              <p:spPr>
                <a:xfrm>
                  <a:off x="5286224" y="4175425"/>
                  <a:ext cx="603556" cy="237765"/>
                </a:xfrm>
                <a:prstGeom prst="rect">
                  <a:avLst/>
                </a:prstGeom>
              </p:spPr>
            </p:pic>
          </p:grpSp>
          <p:cxnSp>
            <p:nvCxnSpPr>
              <p:cNvPr id="35" name="Straight Arrow Connector 34"/>
              <p:cNvCxnSpPr/>
              <p:nvPr/>
            </p:nvCxnSpPr>
            <p:spPr>
              <a:xfrm flipH="1" flipV="1">
                <a:off x="5261432" y="5139190"/>
                <a:ext cx="471710" cy="621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7726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sz="4000" b="1" dirty="0">
                <a:solidFill>
                  <a:srgbClr val="000000"/>
                </a:solidFill>
              </a:rPr>
              <a:t>Newman Nutrition Center </a:t>
            </a:r>
          </a:p>
        </p:txBody>
      </p:sp>
      <p:sp>
        <p:nvSpPr>
          <p:cNvPr id="3" name="Content Placeholder 2"/>
          <p:cNvSpPr>
            <a:spLocks noGrp="1"/>
          </p:cNvSpPr>
          <p:nvPr>
            <p:ph idx="1"/>
          </p:nvPr>
        </p:nvSpPr>
        <p:spPr>
          <a:xfrm>
            <a:off x="457200" y="1587676"/>
            <a:ext cx="8138160" cy="4525963"/>
          </a:xfrm>
        </p:spPr>
        <p:txBody>
          <a:bodyPr/>
          <a:lstStyle/>
          <a:p>
            <a:pPr marL="0" indent="0">
              <a:buNone/>
            </a:pPr>
            <a:r>
              <a:rPr lang="en-US" dirty="0">
                <a:solidFill>
                  <a:srgbClr val="000000"/>
                </a:solidFill>
              </a:rPr>
              <a:t>Employees at Newman Nutrition Center will be provided smocks daily at the start of their assignment to be worn over their clothes. </a:t>
            </a:r>
          </a:p>
          <a:p>
            <a:pPr marL="642938" lvl="1" indent="-342900">
              <a:buFont typeface="Wingdings" panose="05000000000000000000" pitchFamily="2" charset="2"/>
              <a:buChar char="Ø"/>
            </a:pPr>
            <a:r>
              <a:rPr lang="en-US" sz="2200" dirty="0">
                <a:solidFill>
                  <a:srgbClr val="000000"/>
                </a:solidFill>
              </a:rPr>
              <a:t>Smocks are to be returned at the end of each day upon clocking out of their assignment.</a:t>
            </a:r>
          </a:p>
          <a:p>
            <a:pPr marL="0" indent="0">
              <a:buNone/>
            </a:pPr>
            <a:endParaRPr lang="en-US" dirty="0">
              <a:solidFill>
                <a:srgbClr val="000000"/>
              </a:solidFill>
            </a:endParaRPr>
          </a:p>
        </p:txBody>
      </p:sp>
    </p:spTree>
    <p:extLst>
      <p:ext uri="{BB962C8B-B14F-4D97-AF65-F5344CB8AC3E}">
        <p14:creationId xmlns:p14="http://schemas.microsoft.com/office/powerpoint/2010/main" val="220189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sz="4000" b="1" dirty="0">
                <a:solidFill>
                  <a:srgbClr val="000000"/>
                </a:solidFill>
              </a:rPr>
              <a:t>Personal Protective Equipment</a:t>
            </a:r>
          </a:p>
        </p:txBody>
      </p:sp>
      <p:sp>
        <p:nvSpPr>
          <p:cNvPr id="3" name="Content Placeholder 2"/>
          <p:cNvSpPr>
            <a:spLocks noGrp="1"/>
          </p:cNvSpPr>
          <p:nvPr>
            <p:ph idx="1"/>
          </p:nvPr>
        </p:nvSpPr>
        <p:spPr>
          <a:xfrm>
            <a:off x="457200" y="1587676"/>
            <a:ext cx="7935238" cy="4525963"/>
          </a:xfrm>
        </p:spPr>
        <p:txBody>
          <a:bodyPr/>
          <a:lstStyle/>
          <a:p>
            <a:pPr marL="0" indent="0">
              <a:buNone/>
            </a:pPr>
            <a:r>
              <a:rPr lang="en-US" dirty="0">
                <a:solidFill>
                  <a:srgbClr val="000000"/>
                </a:solidFill>
              </a:rPr>
              <a:t>Personal protective equipment (PPE) such as; oven mitts, oven sleeves, aprons, cotton gloves, face masks, and eye protection must be used as intended and directed by the Division. </a:t>
            </a:r>
          </a:p>
          <a:p>
            <a:pPr marL="0" indent="0">
              <a:buNone/>
            </a:pPr>
            <a:r>
              <a:rPr lang="en-US" dirty="0">
                <a:solidFill>
                  <a:srgbClr val="000000"/>
                </a:solidFill>
              </a:rPr>
              <a:t>Accidents occurring as a result of actions in violation of Food Services Division or District policy, or clearly unsafe practice/behavior, can result in employees receiving an:</a:t>
            </a:r>
          </a:p>
          <a:p>
            <a:pPr marL="642938" lvl="1" indent="-342900">
              <a:buFont typeface="Wingdings" panose="05000000000000000000" pitchFamily="2" charset="2"/>
              <a:buChar char="Ø"/>
            </a:pPr>
            <a:r>
              <a:rPr lang="en-US" sz="2200" dirty="0">
                <a:solidFill>
                  <a:srgbClr val="000000"/>
                </a:solidFill>
              </a:rPr>
              <a:t>Incident log for working unsafely and/or disciplinary action</a:t>
            </a:r>
          </a:p>
        </p:txBody>
      </p:sp>
    </p:spTree>
    <p:extLst>
      <p:ext uri="{BB962C8B-B14F-4D97-AF65-F5344CB8AC3E}">
        <p14:creationId xmlns:p14="http://schemas.microsoft.com/office/powerpoint/2010/main" val="3214743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sz="4000" b="1">
                <a:solidFill>
                  <a:srgbClr val="000000"/>
                </a:solidFill>
              </a:rPr>
              <a:t>Personal Protective Equipment Cont.</a:t>
            </a:r>
            <a:endParaRPr lang="en-US" sz="4000" b="1" dirty="0">
              <a:solidFill>
                <a:srgbClr val="000000"/>
              </a:solidFill>
            </a:endParaRPr>
          </a:p>
        </p:txBody>
      </p:sp>
      <p:sp>
        <p:nvSpPr>
          <p:cNvPr id="3" name="Content Placeholder 2"/>
          <p:cNvSpPr>
            <a:spLocks noGrp="1"/>
          </p:cNvSpPr>
          <p:nvPr>
            <p:ph idx="1"/>
          </p:nvPr>
        </p:nvSpPr>
        <p:spPr>
          <a:xfrm>
            <a:off x="457200" y="1474942"/>
            <a:ext cx="7935238" cy="4525963"/>
          </a:xfrm>
        </p:spPr>
        <p:txBody>
          <a:bodyPr/>
          <a:lstStyle/>
          <a:p>
            <a:pPr marL="0" indent="0">
              <a:buNone/>
            </a:pPr>
            <a:r>
              <a:rPr lang="en-US" dirty="0">
                <a:solidFill>
                  <a:srgbClr val="000000"/>
                </a:solidFill>
              </a:rPr>
              <a:t>Listed below are some samples of the personal protective equipment that should be used as directed.</a:t>
            </a:r>
          </a:p>
          <a:p>
            <a:pPr marL="0" indent="0">
              <a:buNone/>
            </a:pPr>
            <a:endParaRPr lang="en-US" sz="2200" dirty="0">
              <a:solidFill>
                <a:srgbClr val="000000"/>
              </a:solidFill>
            </a:endParaRPr>
          </a:p>
          <a:p>
            <a:pPr marL="0" indent="0">
              <a:buNone/>
            </a:pPr>
            <a:endParaRPr lang="en-US" sz="2200" dirty="0">
              <a:solidFill>
                <a:srgbClr val="000000"/>
              </a:solidFill>
            </a:endParaRPr>
          </a:p>
          <a:p>
            <a:pPr marL="0" indent="0">
              <a:buNone/>
            </a:pPr>
            <a:endParaRPr lang="en-US" sz="2200" dirty="0">
              <a:solidFill>
                <a:srgbClr val="000000"/>
              </a:solidFill>
            </a:endParaRPr>
          </a:p>
          <a:p>
            <a:pPr marL="0" indent="0">
              <a:buNone/>
            </a:pPr>
            <a:endParaRPr lang="en-US" sz="2200" dirty="0">
              <a:solidFill>
                <a:srgbClr val="000000"/>
              </a:solidFill>
            </a:endParaRPr>
          </a:p>
          <a:p>
            <a:pPr marL="0" indent="0">
              <a:buNone/>
            </a:pPr>
            <a:endParaRPr lang="en-US" sz="2200" dirty="0">
              <a:solidFill>
                <a:srgbClr val="000000"/>
              </a:solidFill>
            </a:endParaRPr>
          </a:p>
        </p:txBody>
      </p:sp>
      <p:pic>
        <p:nvPicPr>
          <p:cNvPr id="4" name="Picture 3"/>
          <p:cNvPicPr>
            <a:picLocks noChangeAspect="1"/>
          </p:cNvPicPr>
          <p:nvPr/>
        </p:nvPicPr>
        <p:blipFill>
          <a:blip r:embed="rId3"/>
          <a:stretch>
            <a:fillRect/>
          </a:stretch>
        </p:blipFill>
        <p:spPr>
          <a:xfrm>
            <a:off x="3226391" y="2372026"/>
            <a:ext cx="1860756" cy="1660221"/>
          </a:xfrm>
          <a:prstGeom prst="rect">
            <a:avLst/>
          </a:prstGeom>
        </p:spPr>
      </p:pic>
      <p:pic>
        <p:nvPicPr>
          <p:cNvPr id="5" name="Picture 4"/>
          <p:cNvPicPr>
            <a:picLocks noChangeAspect="1"/>
          </p:cNvPicPr>
          <p:nvPr/>
        </p:nvPicPr>
        <p:blipFill>
          <a:blip r:embed="rId4"/>
          <a:stretch>
            <a:fillRect/>
          </a:stretch>
        </p:blipFill>
        <p:spPr>
          <a:xfrm>
            <a:off x="5396391" y="2805309"/>
            <a:ext cx="2403148" cy="2408830"/>
          </a:xfrm>
          <a:prstGeom prst="rect">
            <a:avLst/>
          </a:prstGeom>
        </p:spPr>
      </p:pic>
      <p:pic>
        <p:nvPicPr>
          <p:cNvPr id="6" name="Picture 5"/>
          <p:cNvPicPr>
            <a:picLocks noChangeAspect="1"/>
          </p:cNvPicPr>
          <p:nvPr/>
        </p:nvPicPr>
        <p:blipFill>
          <a:blip r:embed="rId5"/>
          <a:stretch>
            <a:fillRect/>
          </a:stretch>
        </p:blipFill>
        <p:spPr>
          <a:xfrm>
            <a:off x="1121469" y="4431704"/>
            <a:ext cx="1508612" cy="1661218"/>
          </a:xfrm>
          <a:prstGeom prst="rect">
            <a:avLst/>
          </a:prstGeom>
        </p:spPr>
      </p:pic>
      <p:pic>
        <p:nvPicPr>
          <p:cNvPr id="7" name="Picture 6"/>
          <p:cNvPicPr>
            <a:picLocks noChangeAspect="1"/>
          </p:cNvPicPr>
          <p:nvPr/>
        </p:nvPicPr>
        <p:blipFill>
          <a:blip r:embed="rId6"/>
          <a:stretch>
            <a:fillRect/>
          </a:stretch>
        </p:blipFill>
        <p:spPr>
          <a:xfrm>
            <a:off x="713491" y="2701359"/>
            <a:ext cx="2058740" cy="1045560"/>
          </a:xfrm>
          <a:prstGeom prst="rect">
            <a:avLst/>
          </a:prstGeom>
        </p:spPr>
      </p:pic>
      <p:pic>
        <p:nvPicPr>
          <p:cNvPr id="8" name="Picture 7"/>
          <p:cNvPicPr>
            <a:picLocks noChangeAspect="1"/>
          </p:cNvPicPr>
          <p:nvPr/>
        </p:nvPicPr>
        <p:blipFill>
          <a:blip r:embed="rId7"/>
          <a:stretch>
            <a:fillRect/>
          </a:stretch>
        </p:blipFill>
        <p:spPr>
          <a:xfrm>
            <a:off x="3193800" y="4542432"/>
            <a:ext cx="1957542" cy="1458546"/>
          </a:xfrm>
          <a:prstGeom prst="rect">
            <a:avLst/>
          </a:prstGeom>
        </p:spPr>
      </p:pic>
      <p:cxnSp>
        <p:nvCxnSpPr>
          <p:cNvPr id="12" name="Straight Connector 11"/>
          <p:cNvCxnSpPr/>
          <p:nvPr/>
        </p:nvCxnSpPr>
        <p:spPr>
          <a:xfrm>
            <a:off x="2989758" y="2391743"/>
            <a:ext cx="0" cy="38167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84312" y="2418883"/>
            <a:ext cx="0" cy="38167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5374859" y="4336090"/>
            <a:ext cx="21532" cy="939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5874" y="4327011"/>
            <a:ext cx="2454893" cy="907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48000" y="3975100"/>
            <a:ext cx="2132271" cy="369332"/>
          </a:xfrm>
          <a:prstGeom prst="rect">
            <a:avLst/>
          </a:prstGeom>
          <a:noFill/>
        </p:spPr>
        <p:txBody>
          <a:bodyPr wrap="square" rtlCol="0">
            <a:spAutoFit/>
          </a:bodyPr>
          <a:lstStyle/>
          <a:p>
            <a:pPr algn="ctr"/>
            <a:r>
              <a:rPr lang="en-US" b="1" dirty="0">
                <a:solidFill>
                  <a:srgbClr val="000000"/>
                </a:solidFill>
              </a:rPr>
              <a:t>Oven Mitt</a:t>
            </a:r>
          </a:p>
        </p:txBody>
      </p:sp>
      <p:sp>
        <p:nvSpPr>
          <p:cNvPr id="21" name="TextBox 20"/>
          <p:cNvSpPr txBox="1"/>
          <p:nvPr/>
        </p:nvSpPr>
        <p:spPr>
          <a:xfrm>
            <a:off x="3002641" y="5945414"/>
            <a:ext cx="2372218" cy="369332"/>
          </a:xfrm>
          <a:prstGeom prst="rect">
            <a:avLst/>
          </a:prstGeom>
          <a:noFill/>
        </p:spPr>
        <p:txBody>
          <a:bodyPr wrap="square" rtlCol="0">
            <a:spAutoFit/>
          </a:bodyPr>
          <a:lstStyle/>
          <a:p>
            <a:pPr algn="ctr"/>
            <a:r>
              <a:rPr lang="en-US" b="1" dirty="0">
                <a:solidFill>
                  <a:srgbClr val="000000"/>
                </a:solidFill>
              </a:rPr>
              <a:t>Face Mask</a:t>
            </a:r>
          </a:p>
        </p:txBody>
      </p:sp>
      <p:cxnSp>
        <p:nvCxnSpPr>
          <p:cNvPr id="24" name="Straight Connector 23"/>
          <p:cNvCxnSpPr/>
          <p:nvPr/>
        </p:nvCxnSpPr>
        <p:spPr>
          <a:xfrm>
            <a:off x="2989758" y="4344432"/>
            <a:ext cx="2417760" cy="90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91240" y="5949044"/>
            <a:ext cx="2132271" cy="369332"/>
          </a:xfrm>
          <a:prstGeom prst="rect">
            <a:avLst/>
          </a:prstGeom>
          <a:noFill/>
        </p:spPr>
        <p:txBody>
          <a:bodyPr wrap="square" rtlCol="0">
            <a:spAutoFit/>
          </a:bodyPr>
          <a:lstStyle/>
          <a:p>
            <a:pPr algn="ctr"/>
            <a:r>
              <a:rPr lang="en-US" b="1" dirty="0">
                <a:solidFill>
                  <a:srgbClr val="000000"/>
                </a:solidFill>
              </a:rPr>
              <a:t>Cotton Gloves</a:t>
            </a:r>
          </a:p>
        </p:txBody>
      </p:sp>
      <p:sp>
        <p:nvSpPr>
          <p:cNvPr id="19" name="TextBox 18"/>
          <p:cNvSpPr txBox="1"/>
          <p:nvPr/>
        </p:nvSpPr>
        <p:spPr>
          <a:xfrm>
            <a:off x="676726" y="3960584"/>
            <a:ext cx="2132271" cy="369332"/>
          </a:xfrm>
          <a:prstGeom prst="rect">
            <a:avLst/>
          </a:prstGeom>
          <a:noFill/>
        </p:spPr>
        <p:txBody>
          <a:bodyPr wrap="square" rtlCol="0">
            <a:spAutoFit/>
          </a:bodyPr>
          <a:lstStyle/>
          <a:p>
            <a:pPr algn="ctr"/>
            <a:r>
              <a:rPr lang="en-US" b="1" dirty="0">
                <a:solidFill>
                  <a:srgbClr val="000000"/>
                </a:solidFill>
              </a:rPr>
              <a:t>Safety Googles</a:t>
            </a:r>
          </a:p>
        </p:txBody>
      </p:sp>
      <p:sp>
        <p:nvSpPr>
          <p:cNvPr id="22" name="TextBox 21"/>
          <p:cNvSpPr txBox="1"/>
          <p:nvPr/>
        </p:nvSpPr>
        <p:spPr>
          <a:xfrm>
            <a:off x="5462812" y="5386614"/>
            <a:ext cx="2372218" cy="369332"/>
          </a:xfrm>
          <a:prstGeom prst="rect">
            <a:avLst/>
          </a:prstGeom>
          <a:noFill/>
        </p:spPr>
        <p:txBody>
          <a:bodyPr wrap="square" rtlCol="0">
            <a:spAutoFit/>
          </a:bodyPr>
          <a:lstStyle/>
          <a:p>
            <a:pPr algn="ctr"/>
            <a:r>
              <a:rPr lang="en-US" b="1" dirty="0">
                <a:solidFill>
                  <a:srgbClr val="000000"/>
                </a:solidFill>
              </a:rPr>
              <a:t>Oven Sleeve</a:t>
            </a:r>
          </a:p>
        </p:txBody>
      </p:sp>
    </p:spTree>
    <p:extLst>
      <p:ext uri="{BB962C8B-B14F-4D97-AF65-F5344CB8AC3E}">
        <p14:creationId xmlns:p14="http://schemas.microsoft.com/office/powerpoint/2010/main" val="225298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b="1" dirty="0">
                <a:solidFill>
                  <a:srgbClr val="000000"/>
                </a:solidFill>
              </a:rPr>
              <a:t>Dress Code Policy</a:t>
            </a:r>
          </a:p>
        </p:txBody>
      </p:sp>
      <p:sp>
        <p:nvSpPr>
          <p:cNvPr id="5" name="Content Placeholder 4"/>
          <p:cNvSpPr>
            <a:spLocks noGrp="1"/>
          </p:cNvSpPr>
          <p:nvPr>
            <p:ph idx="1"/>
          </p:nvPr>
        </p:nvSpPr>
        <p:spPr>
          <a:xfrm>
            <a:off x="457200" y="1600202"/>
            <a:ext cx="7872608" cy="4525963"/>
          </a:xfrm>
        </p:spPr>
        <p:txBody>
          <a:bodyPr/>
          <a:lstStyle/>
          <a:p>
            <a:pPr marL="0" indent="0">
              <a:buNone/>
            </a:pPr>
            <a:r>
              <a:rPr lang="en-US" dirty="0">
                <a:solidFill>
                  <a:srgbClr val="000000"/>
                </a:solidFill>
              </a:rPr>
              <a:t>Effective February 13th, 2017 all Food Services Division (FSD) employees Managers, Seniors, Drivers, and Workers (including substitutes) must comply with the Division’s Dress Code Policy at all times during their regular assigned hours.</a:t>
            </a:r>
          </a:p>
          <a:p>
            <a:pPr marL="0" indent="0">
              <a:buNone/>
            </a:pPr>
            <a:endParaRPr lang="en-US" dirty="0">
              <a:solidFill>
                <a:srgbClr val="000000"/>
              </a:solidFill>
            </a:endParaRPr>
          </a:p>
          <a:p>
            <a:pPr marL="0" indent="0">
              <a:buNone/>
            </a:pPr>
            <a:r>
              <a:rPr lang="en-US" dirty="0">
                <a:solidFill>
                  <a:srgbClr val="000000"/>
                </a:solidFill>
              </a:rPr>
              <a:t>The Dress Code Policy will allow employees to continue to wear their uniform provided it is still in good condition and fits.</a:t>
            </a:r>
          </a:p>
          <a:p>
            <a:pPr marL="0" indent="0">
              <a:buNone/>
            </a:pP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32460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ctrTitle"/>
          </p:nvPr>
        </p:nvSpPr>
        <p:spPr>
          <a:xfrm>
            <a:off x="685800" y="1767115"/>
            <a:ext cx="7772400" cy="3323771"/>
          </a:xfrm>
        </p:spPr>
        <p:txBody>
          <a:bodyPr>
            <a:noAutofit/>
          </a:bodyPr>
          <a:lstStyle/>
          <a:p>
            <a:pPr fontAlgn="auto">
              <a:spcAft>
                <a:spcPts val="0"/>
              </a:spcAft>
              <a:defRPr/>
            </a:pPr>
            <a:r>
              <a:rPr lang="en-US" sz="3000" dirty="0">
                <a:solidFill>
                  <a:srgbClr val="000000"/>
                </a:solidFill>
              </a:rPr>
              <a:t>A special thank you to the Food Service employees who volunteered for photos.</a:t>
            </a:r>
            <a:br>
              <a:rPr lang="en-US" sz="2400" dirty="0">
                <a:solidFill>
                  <a:srgbClr val="000000"/>
                </a:solidFill>
              </a:rPr>
            </a:br>
            <a:br>
              <a:rPr lang="en-US" sz="2400" dirty="0">
                <a:solidFill>
                  <a:srgbClr val="000000"/>
                </a:solidFill>
              </a:rPr>
            </a:br>
            <a:r>
              <a:rPr lang="en-US" sz="3000" dirty="0">
                <a:solidFill>
                  <a:srgbClr val="000000"/>
                </a:solidFill>
              </a:rPr>
              <a:t>Dana </a:t>
            </a:r>
            <a:r>
              <a:rPr lang="en-US" sz="3000" dirty="0" err="1">
                <a:solidFill>
                  <a:srgbClr val="000000"/>
                </a:solidFill>
              </a:rPr>
              <a:t>Pozo</a:t>
            </a:r>
            <a:r>
              <a:rPr lang="en-US" sz="3000" dirty="0">
                <a:solidFill>
                  <a:srgbClr val="000000"/>
                </a:solidFill>
              </a:rPr>
              <a:t> </a:t>
            </a:r>
            <a:r>
              <a:rPr lang="en-US" sz="2400" dirty="0">
                <a:solidFill>
                  <a:srgbClr val="000000"/>
                </a:solidFill>
              </a:rPr>
              <a:t>(</a:t>
            </a:r>
            <a:r>
              <a:rPr lang="en-US" sz="3000" dirty="0">
                <a:solidFill>
                  <a:srgbClr val="000000"/>
                </a:solidFill>
              </a:rPr>
              <a:t>Dena Elementary)</a:t>
            </a:r>
            <a:br>
              <a:rPr lang="en-US" sz="3000" dirty="0">
                <a:solidFill>
                  <a:srgbClr val="000000"/>
                </a:solidFill>
              </a:rPr>
            </a:br>
            <a:r>
              <a:rPr lang="en-US" sz="3000" dirty="0">
                <a:solidFill>
                  <a:srgbClr val="000000"/>
                </a:solidFill>
              </a:rPr>
              <a:t>Maria Elena (Bell High School)</a:t>
            </a:r>
            <a:br>
              <a:rPr lang="en-US" sz="3000" dirty="0">
                <a:solidFill>
                  <a:srgbClr val="000000"/>
                </a:solidFill>
              </a:rPr>
            </a:br>
            <a:r>
              <a:rPr lang="en-US" sz="3000" dirty="0">
                <a:solidFill>
                  <a:srgbClr val="000000"/>
                </a:solidFill>
              </a:rPr>
              <a:t>Tania Ara (Contreras Learning Center)</a:t>
            </a:r>
            <a:br>
              <a:rPr lang="en-US" sz="2400" dirty="0">
                <a:solidFill>
                  <a:srgbClr val="000000"/>
                </a:solidFill>
              </a:rPr>
            </a:br>
            <a:br>
              <a:rPr lang="en-US" sz="2400" dirty="0">
                <a:solidFill>
                  <a:srgbClr val="000000"/>
                </a:solidFill>
              </a:rPr>
            </a:br>
            <a:br>
              <a:rPr lang="en-US" sz="2400" dirty="0">
                <a:solidFill>
                  <a:srgbClr val="000000"/>
                </a:solidFill>
              </a:rPr>
            </a:br>
            <a:endParaRPr sz="2400" dirty="0">
              <a:solidFill>
                <a:srgbClr val="000000"/>
              </a:solidFill>
            </a:endParaRPr>
          </a:p>
        </p:txBody>
      </p:sp>
    </p:spTree>
    <p:extLst>
      <p:ext uri="{BB962C8B-B14F-4D97-AF65-F5344CB8AC3E}">
        <p14:creationId xmlns:p14="http://schemas.microsoft.com/office/powerpoint/2010/main" val="115400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ctrTitle"/>
          </p:nvPr>
        </p:nvSpPr>
        <p:spPr>
          <a:xfrm>
            <a:off x="667533" y="1752600"/>
            <a:ext cx="7772400" cy="1470025"/>
          </a:xfrm>
        </p:spPr>
        <p:txBody>
          <a:bodyPr>
            <a:normAutofit/>
          </a:bodyPr>
          <a:lstStyle/>
          <a:p>
            <a:pPr fontAlgn="auto">
              <a:spcAft>
                <a:spcPts val="0"/>
              </a:spcAft>
              <a:defRPr/>
            </a:pPr>
            <a:r>
              <a:rPr sz="4000" dirty="0">
                <a:solidFill>
                  <a:srgbClr val="000000"/>
                </a:solidFill>
              </a:rPr>
              <a:t>Questions?</a:t>
            </a:r>
          </a:p>
        </p:txBody>
      </p:sp>
      <p:sp>
        <p:nvSpPr>
          <p:cNvPr id="35842" name="Rectangle 5"/>
          <p:cNvSpPr>
            <a:spLocks noGrp="1" noChangeArrowheads="1"/>
          </p:cNvSpPr>
          <p:nvPr>
            <p:ph type="subTitle" idx="1"/>
          </p:nvPr>
        </p:nvSpPr>
        <p:spPr>
          <a:xfrm>
            <a:off x="1295400" y="3352800"/>
            <a:ext cx="6400800" cy="1752600"/>
          </a:xfrm>
        </p:spPr>
        <p:txBody>
          <a:bodyPr/>
          <a:lstStyle/>
          <a:p>
            <a:r>
              <a:rPr lang="en-US" sz="4000" dirty="0">
                <a:solidFill>
                  <a:srgbClr val="000000"/>
                </a:solidFill>
              </a:rPr>
              <a:t>Thank you!</a:t>
            </a:r>
          </a:p>
        </p:txBody>
      </p:sp>
      <p:sp>
        <p:nvSpPr>
          <p:cNvPr id="35845" name="Text Box 7"/>
          <p:cNvSpPr txBox="1">
            <a:spLocks noChangeArrowheads="1"/>
          </p:cNvSpPr>
          <p:nvPr/>
        </p:nvSpPr>
        <p:spPr bwMode="auto">
          <a:xfrm>
            <a:off x="152400" y="5638800"/>
            <a:ext cx="7239000" cy="646331"/>
          </a:xfrm>
          <a:prstGeom prst="rect">
            <a:avLst/>
          </a:prstGeom>
          <a:noFill/>
          <a:ln w="9525">
            <a:noFill/>
            <a:miter lim="800000"/>
            <a:headEnd/>
            <a:tailEnd/>
          </a:ln>
        </p:spPr>
        <p:txBody>
          <a:bodyPr>
            <a:spAutoFit/>
          </a:bodyPr>
          <a:lstStyle/>
          <a:p>
            <a:pPr eaLnBrk="0" hangingPunct="0"/>
            <a:r>
              <a:rPr lang="en-US" dirty="0">
                <a:solidFill>
                  <a:srgbClr val="000000"/>
                </a:solidFill>
                <a:latin typeface="Perpetua" pitchFamily="18" charset="0"/>
              </a:rPr>
              <a:t>LAUSD Food Services Division  </a:t>
            </a:r>
          </a:p>
          <a:p>
            <a:pPr eaLnBrk="0" hangingPunct="0"/>
            <a:r>
              <a:rPr lang="en-US" dirty="0">
                <a:solidFill>
                  <a:srgbClr val="000000"/>
                </a:solidFill>
                <a:latin typeface="Perpetua" pitchFamily="18" charset="0"/>
              </a:rPr>
              <a:t>Nourishing Children to Achieve Excellence     </a:t>
            </a:r>
            <a:r>
              <a:rPr lang="en-US" dirty="0">
                <a:latin typeface="Perpetua" pitchFamily="18" charset="0"/>
              </a:rPr>
              <a:t>                        </a:t>
            </a:r>
          </a:p>
        </p:txBody>
      </p:sp>
    </p:spTree>
    <p:extLst>
      <p:ext uri="{BB962C8B-B14F-4D97-AF65-F5344CB8AC3E}">
        <p14:creationId xmlns:p14="http://schemas.microsoft.com/office/powerpoint/2010/main" val="121956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b="1" dirty="0">
                <a:solidFill>
                  <a:srgbClr val="000000"/>
                </a:solidFill>
              </a:rPr>
              <a:t>Shirts and Blouses</a:t>
            </a:r>
          </a:p>
        </p:txBody>
      </p:sp>
      <p:sp>
        <p:nvSpPr>
          <p:cNvPr id="5" name="Content Placeholder 4"/>
          <p:cNvSpPr>
            <a:spLocks noGrp="1"/>
          </p:cNvSpPr>
          <p:nvPr>
            <p:ph idx="1"/>
          </p:nvPr>
        </p:nvSpPr>
        <p:spPr/>
        <p:txBody>
          <a:bodyPr/>
          <a:lstStyle/>
          <a:p>
            <a:pPr marL="0" indent="0">
              <a:buNone/>
            </a:pPr>
            <a:r>
              <a:rPr lang="en-US" dirty="0">
                <a:solidFill>
                  <a:srgbClr val="000000"/>
                </a:solidFill>
              </a:rPr>
              <a:t>Food Services employees may wear:</a:t>
            </a:r>
          </a:p>
          <a:p>
            <a:pPr marL="642938" lvl="1" indent="-342900">
              <a:buFont typeface="Wingdings" panose="05000000000000000000" pitchFamily="2" charset="2"/>
              <a:buChar char="Ø"/>
            </a:pPr>
            <a:r>
              <a:rPr lang="en-US" sz="2200" dirty="0">
                <a:solidFill>
                  <a:srgbClr val="000000"/>
                </a:solidFill>
              </a:rPr>
              <a:t>Café LA approved uniform top (polo or button down) provided:</a:t>
            </a:r>
          </a:p>
          <a:p>
            <a:pPr marL="942975" lvl="2" indent="-342900">
              <a:buFont typeface="Arial" panose="020B0604020202020204" pitchFamily="34" charset="0"/>
              <a:buChar char="•"/>
            </a:pPr>
            <a:r>
              <a:rPr lang="en-US" sz="2000" dirty="0">
                <a:solidFill>
                  <a:srgbClr val="000000"/>
                </a:solidFill>
              </a:rPr>
              <a:t>The top still fits</a:t>
            </a:r>
          </a:p>
          <a:p>
            <a:pPr marL="942975" lvl="2" indent="-342900">
              <a:buFont typeface="Arial" panose="020B0604020202020204" pitchFamily="34" charset="0"/>
              <a:buChar char="•"/>
            </a:pPr>
            <a:r>
              <a:rPr lang="en-US" sz="2000" dirty="0">
                <a:solidFill>
                  <a:srgbClr val="000000"/>
                </a:solidFill>
              </a:rPr>
              <a:t>Is in good condition (not stained, torn, or frayed)</a:t>
            </a:r>
          </a:p>
          <a:p>
            <a:pPr lvl="1">
              <a:buFont typeface="Wingdings" panose="05000000000000000000" pitchFamily="2" charset="2"/>
              <a:buChar char="Ø"/>
            </a:pPr>
            <a:r>
              <a:rPr lang="en-US" sz="2400" dirty="0">
                <a:solidFill>
                  <a:srgbClr val="000000"/>
                </a:solidFill>
              </a:rPr>
              <a:t> </a:t>
            </a:r>
            <a:r>
              <a:rPr lang="en-US" sz="2200" dirty="0">
                <a:solidFill>
                  <a:srgbClr val="000000"/>
                </a:solidFill>
              </a:rPr>
              <a:t>White/light colored tops </a:t>
            </a:r>
          </a:p>
          <a:p>
            <a:pPr lvl="2">
              <a:buFont typeface="Arial" panose="020B0604020202020204" pitchFamily="34" charset="0"/>
              <a:buChar char="•"/>
            </a:pPr>
            <a:r>
              <a:rPr lang="en-US" sz="2000" dirty="0">
                <a:solidFill>
                  <a:srgbClr val="000000"/>
                </a:solidFill>
              </a:rPr>
              <a:t>Polos</a:t>
            </a:r>
          </a:p>
          <a:p>
            <a:pPr lvl="2">
              <a:buFont typeface="Arial" panose="020B0604020202020204" pitchFamily="34" charset="0"/>
              <a:buChar char="•"/>
            </a:pPr>
            <a:r>
              <a:rPr lang="en-US" sz="2000" dirty="0">
                <a:solidFill>
                  <a:srgbClr val="000000"/>
                </a:solidFill>
              </a:rPr>
              <a:t>Smocks</a:t>
            </a:r>
          </a:p>
          <a:p>
            <a:pPr lvl="2">
              <a:buFont typeface="Arial" panose="020B0604020202020204" pitchFamily="34" charset="0"/>
              <a:buChar char="•"/>
            </a:pPr>
            <a:r>
              <a:rPr lang="en-US" sz="2000" dirty="0">
                <a:solidFill>
                  <a:srgbClr val="000000"/>
                </a:solidFill>
              </a:rPr>
              <a:t>Nursing scrubs</a:t>
            </a:r>
          </a:p>
          <a:p>
            <a:pPr lvl="1">
              <a:buFont typeface="Wingdings" panose="05000000000000000000" pitchFamily="2" charset="2"/>
              <a:buChar char="Ø"/>
            </a:pPr>
            <a:r>
              <a:rPr lang="en-US" dirty="0">
                <a:solidFill>
                  <a:srgbClr val="000000"/>
                </a:solidFill>
              </a:rPr>
              <a:t> </a:t>
            </a:r>
            <a:r>
              <a:rPr lang="en-US" sz="2200" dirty="0">
                <a:solidFill>
                  <a:srgbClr val="000000"/>
                </a:solidFill>
              </a:rPr>
              <a:t>School’s official Spirit Day shirts</a:t>
            </a:r>
          </a:p>
          <a:p>
            <a:pPr lvl="2">
              <a:buFont typeface="Arial" panose="020B0604020202020204" pitchFamily="34" charset="0"/>
              <a:buChar char="•"/>
            </a:pPr>
            <a:r>
              <a:rPr lang="en-US" sz="2000" dirty="0">
                <a:solidFill>
                  <a:srgbClr val="000000"/>
                </a:solidFill>
              </a:rPr>
              <a:t>Employees who choose not to wear the school Spirit Day shirt will be required to adhere to the standard dress code policy</a:t>
            </a:r>
          </a:p>
        </p:txBody>
      </p:sp>
    </p:spTree>
    <p:extLst>
      <p:ext uri="{BB962C8B-B14F-4D97-AF65-F5344CB8AC3E}">
        <p14:creationId xmlns:p14="http://schemas.microsoft.com/office/powerpoint/2010/main" val="99657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50062" y="4013081"/>
            <a:ext cx="1702613" cy="2210020"/>
          </a:xfrm>
          <a:prstGeom prst="rect">
            <a:avLst/>
          </a:prstGeom>
        </p:spPr>
      </p:pic>
      <p:sp>
        <p:nvSpPr>
          <p:cNvPr id="2" name="Title 1"/>
          <p:cNvSpPr>
            <a:spLocks noGrp="1"/>
          </p:cNvSpPr>
          <p:nvPr>
            <p:ph type="title"/>
          </p:nvPr>
        </p:nvSpPr>
        <p:spPr>
          <a:xfrm>
            <a:off x="457200" y="274638"/>
            <a:ext cx="8550322" cy="1143000"/>
          </a:xfrm>
        </p:spPr>
        <p:txBody>
          <a:bodyPr/>
          <a:lstStyle/>
          <a:p>
            <a:pPr algn="l"/>
            <a:r>
              <a:rPr lang="en-US" sz="4000" b="1" dirty="0">
                <a:solidFill>
                  <a:srgbClr val="000000"/>
                </a:solidFill>
              </a:rPr>
              <a:t>Men’s Approved Shirts</a:t>
            </a:r>
          </a:p>
        </p:txBody>
      </p:sp>
      <p:pic>
        <p:nvPicPr>
          <p:cNvPr id="2052" name="Picture 4" descr="https://encrypted-tbn3.gstatic.com/shopping?q=tbn:ANd9GcTKE7WPOg9AxlCxxjpIsVjqU956i7HndjefEh8ATSt_zdS0ffG8mezeNEKyQPifvhMlAld0mqys&amp;usqp=CAE"/>
          <p:cNvPicPr>
            <a:picLocks noChangeAspect="1" noChangeArrowheads="1"/>
          </p:cNvPicPr>
          <p:nvPr/>
        </p:nvPicPr>
        <p:blipFill rotWithShape="1">
          <a:blip r:embed="rId4">
            <a:extLst>
              <a:ext uri="{28A0092B-C50C-407E-A947-70E740481C1C}">
                <a14:useLocalDpi xmlns:a14="http://schemas.microsoft.com/office/drawing/2010/main" val="0"/>
              </a:ext>
            </a:extLst>
          </a:blip>
          <a:srcRect l="4801" r="4852"/>
          <a:stretch/>
        </p:blipFill>
        <p:spPr bwMode="auto">
          <a:xfrm>
            <a:off x="6392072" y="1441256"/>
            <a:ext cx="1618393" cy="2015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3.gstatic.com/shopping?q=tbn:ANd9GcQ9RJlQ14OEZUWHeDsmZddt4ZFi-zJ1wJ60S96uEflVDBME0B_6sUfuJR64z3IBfBrJSdphjGI&amp;usqp=C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838" y="1373448"/>
            <a:ext cx="1618393" cy="21013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ecure.nelsonjameson.com/images/products/100418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83" r="10762"/>
          <a:stretch/>
        </p:blipFill>
        <p:spPr bwMode="auto">
          <a:xfrm>
            <a:off x="2680560" y="1391241"/>
            <a:ext cx="1618079" cy="21849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usd school spirit shirt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69" r="11740"/>
          <a:stretch/>
        </p:blipFill>
        <p:spPr bwMode="auto">
          <a:xfrm>
            <a:off x="5756311" y="4013081"/>
            <a:ext cx="1687736" cy="21811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7929" y="3553233"/>
            <a:ext cx="1518917" cy="369332"/>
          </a:xfrm>
          <a:prstGeom prst="rect">
            <a:avLst/>
          </a:prstGeom>
          <a:noFill/>
        </p:spPr>
        <p:txBody>
          <a:bodyPr wrap="square" rtlCol="0">
            <a:spAutoFit/>
          </a:bodyPr>
          <a:lstStyle/>
          <a:p>
            <a:pPr algn="ctr"/>
            <a:r>
              <a:rPr lang="en-US" dirty="0">
                <a:solidFill>
                  <a:srgbClr val="000000"/>
                </a:solidFill>
              </a:rPr>
              <a:t>Button-Down </a:t>
            </a:r>
          </a:p>
        </p:txBody>
      </p:sp>
      <p:sp>
        <p:nvSpPr>
          <p:cNvPr id="11" name="TextBox 10"/>
          <p:cNvSpPr txBox="1"/>
          <p:nvPr/>
        </p:nvSpPr>
        <p:spPr>
          <a:xfrm>
            <a:off x="1258665" y="6017010"/>
            <a:ext cx="1751382" cy="369332"/>
          </a:xfrm>
          <a:prstGeom prst="rect">
            <a:avLst/>
          </a:prstGeom>
          <a:noFill/>
        </p:spPr>
        <p:txBody>
          <a:bodyPr wrap="square" rtlCol="0">
            <a:spAutoFit/>
          </a:bodyPr>
          <a:lstStyle/>
          <a:p>
            <a:pPr algn="ctr"/>
            <a:r>
              <a:rPr lang="en-US" dirty="0">
                <a:solidFill>
                  <a:srgbClr val="000000"/>
                </a:solidFill>
              </a:rPr>
              <a:t>Polo </a:t>
            </a:r>
          </a:p>
        </p:txBody>
      </p:sp>
      <p:sp>
        <p:nvSpPr>
          <p:cNvPr id="12" name="TextBox 11"/>
          <p:cNvSpPr txBox="1"/>
          <p:nvPr/>
        </p:nvSpPr>
        <p:spPr>
          <a:xfrm>
            <a:off x="3003251" y="3562237"/>
            <a:ext cx="977875" cy="369332"/>
          </a:xfrm>
          <a:prstGeom prst="rect">
            <a:avLst/>
          </a:prstGeom>
          <a:noFill/>
        </p:spPr>
        <p:txBody>
          <a:bodyPr wrap="square" rtlCol="0">
            <a:spAutoFit/>
          </a:bodyPr>
          <a:lstStyle/>
          <a:p>
            <a:pPr algn="ctr"/>
            <a:r>
              <a:rPr lang="en-US" dirty="0">
                <a:solidFill>
                  <a:srgbClr val="000000"/>
                </a:solidFill>
              </a:rPr>
              <a:t>Smock</a:t>
            </a:r>
          </a:p>
        </p:txBody>
      </p:sp>
      <p:sp>
        <p:nvSpPr>
          <p:cNvPr id="13" name="TextBox 12"/>
          <p:cNvSpPr txBox="1"/>
          <p:nvPr/>
        </p:nvSpPr>
        <p:spPr>
          <a:xfrm>
            <a:off x="4662393" y="3576851"/>
            <a:ext cx="1449195" cy="369332"/>
          </a:xfrm>
          <a:prstGeom prst="rect">
            <a:avLst/>
          </a:prstGeom>
          <a:noFill/>
        </p:spPr>
        <p:txBody>
          <a:bodyPr wrap="square" rtlCol="0">
            <a:spAutoFit/>
          </a:bodyPr>
          <a:lstStyle/>
          <a:p>
            <a:pPr algn="ctr"/>
            <a:r>
              <a:rPr lang="en-US" dirty="0">
                <a:solidFill>
                  <a:srgbClr val="000000"/>
                </a:solidFill>
              </a:rPr>
              <a:t>Scrub</a:t>
            </a:r>
          </a:p>
        </p:txBody>
      </p:sp>
      <p:sp>
        <p:nvSpPr>
          <p:cNvPr id="14" name="TextBox 13"/>
          <p:cNvSpPr txBox="1"/>
          <p:nvPr/>
        </p:nvSpPr>
        <p:spPr>
          <a:xfrm>
            <a:off x="6562147" y="3591465"/>
            <a:ext cx="1305169" cy="369332"/>
          </a:xfrm>
          <a:prstGeom prst="rect">
            <a:avLst/>
          </a:prstGeom>
          <a:noFill/>
        </p:spPr>
        <p:txBody>
          <a:bodyPr wrap="square" rtlCol="0">
            <a:spAutoFit/>
          </a:bodyPr>
          <a:lstStyle/>
          <a:p>
            <a:pPr algn="ctr"/>
            <a:r>
              <a:rPr lang="en-US" dirty="0">
                <a:solidFill>
                  <a:srgbClr val="000000"/>
                </a:solidFill>
              </a:rPr>
              <a:t>T-Shirt</a:t>
            </a:r>
          </a:p>
        </p:txBody>
      </p:sp>
      <p:sp>
        <p:nvSpPr>
          <p:cNvPr id="15" name="TextBox 14"/>
          <p:cNvSpPr txBox="1"/>
          <p:nvPr/>
        </p:nvSpPr>
        <p:spPr>
          <a:xfrm>
            <a:off x="3584650" y="6029636"/>
            <a:ext cx="1437578" cy="369332"/>
          </a:xfrm>
          <a:prstGeom prst="rect">
            <a:avLst/>
          </a:prstGeom>
          <a:noFill/>
        </p:spPr>
        <p:txBody>
          <a:bodyPr wrap="square" rtlCol="0">
            <a:spAutoFit/>
          </a:bodyPr>
          <a:lstStyle/>
          <a:p>
            <a:pPr algn="ctr"/>
            <a:r>
              <a:rPr lang="en-US" dirty="0">
                <a:solidFill>
                  <a:srgbClr val="000000"/>
                </a:solidFill>
              </a:rPr>
              <a:t>Café LA Polo </a:t>
            </a:r>
          </a:p>
        </p:txBody>
      </p:sp>
      <p:sp>
        <p:nvSpPr>
          <p:cNvPr id="16" name="TextBox 15"/>
          <p:cNvSpPr txBox="1"/>
          <p:nvPr/>
        </p:nvSpPr>
        <p:spPr>
          <a:xfrm>
            <a:off x="5642114" y="6039677"/>
            <a:ext cx="2093581" cy="369332"/>
          </a:xfrm>
          <a:prstGeom prst="rect">
            <a:avLst/>
          </a:prstGeom>
          <a:noFill/>
        </p:spPr>
        <p:txBody>
          <a:bodyPr wrap="square" rtlCol="0">
            <a:spAutoFit/>
          </a:bodyPr>
          <a:lstStyle/>
          <a:p>
            <a:pPr algn="ctr"/>
            <a:r>
              <a:rPr lang="en-US" dirty="0">
                <a:solidFill>
                  <a:srgbClr val="000000"/>
                </a:solidFill>
              </a:rPr>
              <a:t>School Spirit Shirt </a:t>
            </a:r>
          </a:p>
        </p:txBody>
      </p:sp>
      <p:cxnSp>
        <p:nvCxnSpPr>
          <p:cNvPr id="17" name="Straight Connector 16"/>
          <p:cNvCxnSpPr/>
          <p:nvPr/>
        </p:nvCxnSpPr>
        <p:spPr>
          <a:xfrm flipH="1" flipV="1">
            <a:off x="5756311" y="3960797"/>
            <a:ext cx="11617" cy="1043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2506137" y="1420038"/>
            <a:ext cx="23379" cy="243989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18841" y="3896079"/>
            <a:ext cx="7635484" cy="13962"/>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2056" name="Picture 8" descr="https://encrypted-tbn0.gstatic.com/shopping?q=tbn:ANd9GcTecnWwvcQ4gFpUX1qC8ZOrscioDR5coopDwqVz8Rf0-GVpAn4_yATNAfooWYVDY-Rg_YEJ8NY&amp;usqp=CA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804" y="1423313"/>
            <a:ext cx="1711230" cy="2058923"/>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flipV="1">
            <a:off x="4427577" y="1447178"/>
            <a:ext cx="5781" cy="241275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289244" y="1409701"/>
            <a:ext cx="44772" cy="248637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828" b="94775" l="17312" r="91865"/>
                    </a14:imgEffect>
                  </a14:imgLayer>
                </a14:imgProps>
              </a:ext>
              <a:ext uri="{28A0092B-C50C-407E-A947-70E740481C1C}">
                <a14:useLocalDpi xmlns:a14="http://schemas.microsoft.com/office/drawing/2010/main" val="0"/>
              </a:ext>
            </a:extLst>
          </a:blip>
          <a:srcRect l="15461" t="3234" r="3888" b="321"/>
          <a:stretch/>
        </p:blipFill>
        <p:spPr>
          <a:xfrm rot="5400000">
            <a:off x="3157581" y="4230234"/>
            <a:ext cx="2248000" cy="1709126"/>
          </a:xfrm>
          <a:prstGeom prst="rect">
            <a:avLst/>
          </a:prstGeom>
        </p:spPr>
      </p:pic>
      <p:cxnSp>
        <p:nvCxnSpPr>
          <p:cNvPr id="35" name="Straight Connector 34"/>
          <p:cNvCxnSpPr/>
          <p:nvPr/>
        </p:nvCxnSpPr>
        <p:spPr>
          <a:xfrm flipH="1" flipV="1">
            <a:off x="3215355" y="3925998"/>
            <a:ext cx="21745" cy="229710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5495031" y="3894657"/>
            <a:ext cx="16996" cy="232844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6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50322" cy="1143000"/>
          </a:xfrm>
        </p:spPr>
        <p:txBody>
          <a:bodyPr/>
          <a:lstStyle/>
          <a:p>
            <a:pPr algn="l"/>
            <a:r>
              <a:rPr lang="en-US" sz="4000" b="1" dirty="0">
                <a:solidFill>
                  <a:srgbClr val="000000"/>
                </a:solidFill>
              </a:rPr>
              <a:t>Men’s Unapproved Shirts</a:t>
            </a:r>
          </a:p>
        </p:txBody>
      </p:sp>
      <p:sp>
        <p:nvSpPr>
          <p:cNvPr id="3" name="TextBox 2"/>
          <p:cNvSpPr txBox="1"/>
          <p:nvPr/>
        </p:nvSpPr>
        <p:spPr>
          <a:xfrm>
            <a:off x="749873" y="3553233"/>
            <a:ext cx="1518917" cy="369332"/>
          </a:xfrm>
          <a:prstGeom prst="rect">
            <a:avLst/>
          </a:prstGeom>
          <a:noFill/>
        </p:spPr>
        <p:txBody>
          <a:bodyPr wrap="square" rtlCol="0">
            <a:spAutoFit/>
          </a:bodyPr>
          <a:lstStyle/>
          <a:p>
            <a:pPr algn="ctr"/>
            <a:r>
              <a:rPr lang="en-US" dirty="0">
                <a:solidFill>
                  <a:srgbClr val="000000"/>
                </a:solidFill>
              </a:rPr>
              <a:t>Tight </a:t>
            </a:r>
          </a:p>
        </p:txBody>
      </p:sp>
      <p:sp>
        <p:nvSpPr>
          <p:cNvPr id="11" name="TextBox 10"/>
          <p:cNvSpPr txBox="1"/>
          <p:nvPr/>
        </p:nvSpPr>
        <p:spPr>
          <a:xfrm>
            <a:off x="620039" y="6017010"/>
            <a:ext cx="1751382" cy="369332"/>
          </a:xfrm>
          <a:prstGeom prst="rect">
            <a:avLst/>
          </a:prstGeom>
          <a:noFill/>
        </p:spPr>
        <p:txBody>
          <a:bodyPr wrap="square" rtlCol="0">
            <a:spAutoFit/>
          </a:bodyPr>
          <a:lstStyle/>
          <a:p>
            <a:pPr algn="ctr"/>
            <a:r>
              <a:rPr lang="en-US" dirty="0">
                <a:solidFill>
                  <a:srgbClr val="000000"/>
                </a:solidFill>
              </a:rPr>
              <a:t>Dirty  </a:t>
            </a:r>
          </a:p>
        </p:txBody>
      </p:sp>
      <p:sp>
        <p:nvSpPr>
          <p:cNvPr id="12" name="TextBox 11"/>
          <p:cNvSpPr txBox="1"/>
          <p:nvPr/>
        </p:nvSpPr>
        <p:spPr>
          <a:xfrm>
            <a:off x="2824701" y="3562237"/>
            <a:ext cx="3134576" cy="369332"/>
          </a:xfrm>
          <a:prstGeom prst="rect">
            <a:avLst/>
          </a:prstGeom>
          <a:noFill/>
        </p:spPr>
        <p:txBody>
          <a:bodyPr wrap="square" rtlCol="0">
            <a:spAutoFit/>
          </a:bodyPr>
          <a:lstStyle/>
          <a:p>
            <a:pPr algn="ctr"/>
            <a:r>
              <a:rPr lang="en-US" dirty="0">
                <a:solidFill>
                  <a:srgbClr val="000000"/>
                </a:solidFill>
              </a:rPr>
              <a:t>Tank</a:t>
            </a:r>
          </a:p>
        </p:txBody>
      </p:sp>
      <p:sp>
        <p:nvSpPr>
          <p:cNvPr id="14" name="TextBox 13"/>
          <p:cNvSpPr txBox="1"/>
          <p:nvPr/>
        </p:nvSpPr>
        <p:spPr>
          <a:xfrm>
            <a:off x="6624777" y="3562437"/>
            <a:ext cx="1305169" cy="369332"/>
          </a:xfrm>
          <a:prstGeom prst="rect">
            <a:avLst/>
          </a:prstGeom>
          <a:noFill/>
        </p:spPr>
        <p:txBody>
          <a:bodyPr wrap="square" rtlCol="0">
            <a:spAutoFit/>
          </a:bodyPr>
          <a:lstStyle/>
          <a:p>
            <a:pPr algn="ctr"/>
            <a:r>
              <a:rPr lang="en-US" dirty="0">
                <a:solidFill>
                  <a:srgbClr val="000000"/>
                </a:solidFill>
              </a:rPr>
              <a:t>  Logo </a:t>
            </a:r>
          </a:p>
        </p:txBody>
      </p:sp>
      <p:sp>
        <p:nvSpPr>
          <p:cNvPr id="15" name="TextBox 14"/>
          <p:cNvSpPr txBox="1"/>
          <p:nvPr/>
        </p:nvSpPr>
        <p:spPr>
          <a:xfrm>
            <a:off x="5574044" y="5985130"/>
            <a:ext cx="1633819" cy="369332"/>
          </a:xfrm>
          <a:prstGeom prst="rect">
            <a:avLst/>
          </a:prstGeom>
          <a:noFill/>
        </p:spPr>
        <p:txBody>
          <a:bodyPr wrap="square" rtlCol="0">
            <a:spAutoFit/>
          </a:bodyPr>
          <a:lstStyle/>
          <a:p>
            <a:pPr algn="ctr"/>
            <a:r>
              <a:rPr lang="en-US" dirty="0">
                <a:solidFill>
                  <a:srgbClr val="000000"/>
                </a:solidFill>
              </a:rPr>
              <a:t>Team Apparel </a:t>
            </a:r>
          </a:p>
        </p:txBody>
      </p:sp>
      <p:sp>
        <p:nvSpPr>
          <p:cNvPr id="16" name="TextBox 15"/>
          <p:cNvSpPr txBox="1"/>
          <p:nvPr/>
        </p:nvSpPr>
        <p:spPr>
          <a:xfrm>
            <a:off x="2481139" y="5996135"/>
            <a:ext cx="1877506" cy="369332"/>
          </a:xfrm>
          <a:prstGeom prst="rect">
            <a:avLst/>
          </a:prstGeom>
          <a:noFill/>
        </p:spPr>
        <p:txBody>
          <a:bodyPr wrap="square" rtlCol="0">
            <a:spAutoFit/>
          </a:bodyPr>
          <a:lstStyle/>
          <a:p>
            <a:pPr algn="ctr"/>
            <a:r>
              <a:rPr lang="en-US" dirty="0">
                <a:solidFill>
                  <a:srgbClr val="000000"/>
                </a:solidFill>
              </a:rPr>
              <a:t>Ripped </a:t>
            </a:r>
          </a:p>
        </p:txBody>
      </p:sp>
      <p:cxnSp>
        <p:nvCxnSpPr>
          <p:cNvPr id="17" name="Straight Connector 16"/>
          <p:cNvCxnSpPr/>
          <p:nvPr/>
        </p:nvCxnSpPr>
        <p:spPr>
          <a:xfrm flipH="1" flipV="1">
            <a:off x="5756311" y="3960797"/>
            <a:ext cx="11617" cy="1043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503807" y="1420037"/>
            <a:ext cx="52488" cy="472106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18841" y="3921131"/>
            <a:ext cx="7635484" cy="13962"/>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4371379" y="3960797"/>
            <a:ext cx="13416" cy="220745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242552" y="1424214"/>
            <a:ext cx="75719" cy="25073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5" name="Picture 2" descr="Image result for nike t shirts"/>
          <p:cNvPicPr>
            <a:picLocks noChangeAspect="1" noChangeArrowheads="1"/>
          </p:cNvPicPr>
          <p:nvPr/>
        </p:nvPicPr>
        <p:blipFill rotWithShape="1">
          <a:blip r:embed="rId3">
            <a:extLst>
              <a:ext uri="{28A0092B-C50C-407E-A947-70E740481C1C}">
                <a14:useLocalDpi xmlns:a14="http://schemas.microsoft.com/office/drawing/2010/main" val="0"/>
              </a:ext>
            </a:extLst>
          </a:blip>
          <a:srcRect l="3820" t="23669" r="3586"/>
          <a:stretch/>
        </p:blipFill>
        <p:spPr bwMode="auto">
          <a:xfrm>
            <a:off x="6400383" y="1395278"/>
            <a:ext cx="1900157" cy="2160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omo.vistaprint.com/render/undecorated/product/PVAG-ZQQ805439049/RS-93YY068807K4/jpeg?compression=95&amp;width=700"/>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8302" t="1" r="24141" b="3550"/>
          <a:stretch/>
        </p:blipFill>
        <p:spPr bwMode="auto">
          <a:xfrm>
            <a:off x="4532778" y="1398950"/>
            <a:ext cx="1619412" cy="22285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24mzuwd6is28u.cloudfront.net/products/images/17522/large/uploads_2F6a070c10-efbc-4780-ad9f-9b06bc7d4c6c_2FUndershirt_RibTank_TrueNavy_Front_20%281%29-min.jpg?1487177281"/>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30820" t="5297" r="30976" b="6481"/>
          <a:stretch/>
        </p:blipFill>
        <p:spPr bwMode="auto">
          <a:xfrm>
            <a:off x="2637920" y="1472010"/>
            <a:ext cx="1498682" cy="21048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315" y="4048213"/>
            <a:ext cx="1887539" cy="20297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ripped shirt"/>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l="18000" t="745" r="17003" b="3971"/>
          <a:stretch/>
        </p:blipFill>
        <p:spPr bwMode="auto">
          <a:xfrm>
            <a:off x="2672608" y="4000263"/>
            <a:ext cx="1516555" cy="201389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dodger tshirts"/>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603294" y="4062120"/>
            <a:ext cx="1834526" cy="200191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angel jerseys"/>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l="5266" t="-1340" r="7312" b="1340"/>
          <a:stretch/>
        </p:blipFill>
        <p:spPr bwMode="auto">
          <a:xfrm>
            <a:off x="6409636" y="3998517"/>
            <a:ext cx="1780364" cy="203648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tight shirts"/>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55054" y="1440494"/>
            <a:ext cx="2026085" cy="211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8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0.gstatic.com/shopping?q=tbn:ANd9GcSaPrDUGiWee3vfpABIkugmxO4ky4OFv5bSEQwx5CCKlyR3tXYbtwp8Rp_AZVP5uu6dLSSdQlCD&amp;usqp=CA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02"/>
          <a:stretch/>
        </p:blipFill>
        <p:spPr bwMode="auto">
          <a:xfrm>
            <a:off x="6710070" y="4262871"/>
            <a:ext cx="1418590" cy="16989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1.gstatic.com/shopping?q=tbn:ANd9GcQo85wQf67-Lnb3xiO-bQYDT8_PXqQee1rMqIxmGHw0xn-gV3yZHYiTAGBowjgwX4kFsMtCweA&amp;usqp=CAE"/>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62602" y="1435547"/>
            <a:ext cx="1930702" cy="22163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shopping?q=tbn:ANd9GcSc6TSEL_Ug1FTQ_7Gyuub45f0oqImaPR2VFQYu8SCJAQN7aoMdmPCdm97UzkWuduxnBPwIblfm&amp;usqp=C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7787" y="1470139"/>
            <a:ext cx="1799369" cy="21364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shopping?q=tbn:ANd9GcRWjmzv3Kq8ZrMwkvv43QygS4dRTR_1KJ7_kY21IW86rhRR0ITHzC1YCayLGnorh5HnUHgt6WE&amp;usqp=C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639" y="1447477"/>
            <a:ext cx="1924810" cy="2181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women's plaid shirts"/>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26449" y="1351665"/>
            <a:ext cx="2014533" cy="241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8" b="94775" l="17312" r="91865"/>
                    </a14:imgEffect>
                  </a14:imgLayer>
                </a14:imgProps>
              </a:ext>
              <a:ext uri="{28A0092B-C50C-407E-A947-70E740481C1C}">
                <a14:useLocalDpi xmlns:a14="http://schemas.microsoft.com/office/drawing/2010/main" val="0"/>
              </a:ext>
            </a:extLst>
          </a:blip>
          <a:srcRect l="15461" t="3234" r="3888" b="321"/>
          <a:stretch/>
        </p:blipFill>
        <p:spPr>
          <a:xfrm rot="5400000">
            <a:off x="794202" y="4104924"/>
            <a:ext cx="2165225" cy="1941945"/>
          </a:xfrm>
          <a:prstGeom prst="rect">
            <a:avLst/>
          </a:prstGeom>
        </p:spPr>
      </p:pic>
      <p:pic>
        <p:nvPicPr>
          <p:cNvPr id="9" name="Picture 2" descr="https://secure.nelsonjameson.com/images/products/100418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3304" y="4041611"/>
            <a:ext cx="2116898" cy="20569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lausd school spirit shirt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0266" y="4137923"/>
            <a:ext cx="1825350" cy="18718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33999"/>
            <a:ext cx="8468436" cy="1143000"/>
          </a:xfrm>
        </p:spPr>
        <p:txBody>
          <a:bodyPr/>
          <a:lstStyle/>
          <a:p>
            <a:pPr algn="l"/>
            <a:r>
              <a:rPr lang="en-US" sz="4000" b="1" dirty="0">
                <a:solidFill>
                  <a:srgbClr val="000000"/>
                </a:solidFill>
              </a:rPr>
              <a:t>Women’s Approved Blouses</a:t>
            </a:r>
          </a:p>
        </p:txBody>
      </p:sp>
      <p:sp>
        <p:nvSpPr>
          <p:cNvPr id="13" name="TextBox 12"/>
          <p:cNvSpPr txBox="1"/>
          <p:nvPr/>
        </p:nvSpPr>
        <p:spPr>
          <a:xfrm>
            <a:off x="957910" y="3603337"/>
            <a:ext cx="1528010" cy="369332"/>
          </a:xfrm>
          <a:prstGeom prst="rect">
            <a:avLst/>
          </a:prstGeom>
          <a:noFill/>
        </p:spPr>
        <p:txBody>
          <a:bodyPr wrap="square" rtlCol="0">
            <a:spAutoFit/>
          </a:bodyPr>
          <a:lstStyle/>
          <a:p>
            <a:pPr algn="ctr"/>
            <a:r>
              <a:rPr lang="en-US" dirty="0">
                <a:solidFill>
                  <a:srgbClr val="000000"/>
                </a:solidFill>
              </a:rPr>
              <a:t>Scrub </a:t>
            </a:r>
          </a:p>
        </p:txBody>
      </p:sp>
      <p:sp>
        <p:nvSpPr>
          <p:cNvPr id="14" name="TextBox 13"/>
          <p:cNvSpPr txBox="1"/>
          <p:nvPr/>
        </p:nvSpPr>
        <p:spPr>
          <a:xfrm>
            <a:off x="2964158" y="3646613"/>
            <a:ext cx="1528010" cy="369332"/>
          </a:xfrm>
          <a:prstGeom prst="rect">
            <a:avLst/>
          </a:prstGeom>
          <a:noFill/>
        </p:spPr>
        <p:txBody>
          <a:bodyPr wrap="square" rtlCol="0">
            <a:spAutoFit/>
          </a:bodyPr>
          <a:lstStyle/>
          <a:p>
            <a:pPr algn="ctr"/>
            <a:r>
              <a:rPr lang="en-US" dirty="0">
                <a:solidFill>
                  <a:srgbClr val="000000"/>
                </a:solidFill>
              </a:rPr>
              <a:t>Scrub </a:t>
            </a:r>
          </a:p>
        </p:txBody>
      </p:sp>
      <p:sp>
        <p:nvSpPr>
          <p:cNvPr id="15" name="TextBox 14"/>
          <p:cNvSpPr txBox="1"/>
          <p:nvPr/>
        </p:nvSpPr>
        <p:spPr>
          <a:xfrm>
            <a:off x="4855584" y="3646613"/>
            <a:ext cx="1528010" cy="369332"/>
          </a:xfrm>
          <a:prstGeom prst="rect">
            <a:avLst/>
          </a:prstGeom>
          <a:noFill/>
        </p:spPr>
        <p:txBody>
          <a:bodyPr wrap="square" rtlCol="0">
            <a:spAutoFit/>
          </a:bodyPr>
          <a:lstStyle/>
          <a:p>
            <a:pPr algn="ctr"/>
            <a:r>
              <a:rPr lang="en-US" dirty="0">
                <a:solidFill>
                  <a:srgbClr val="000000"/>
                </a:solidFill>
              </a:rPr>
              <a:t>Polo</a:t>
            </a:r>
          </a:p>
        </p:txBody>
      </p:sp>
      <p:sp>
        <p:nvSpPr>
          <p:cNvPr id="16" name="TextBox 15"/>
          <p:cNvSpPr txBox="1"/>
          <p:nvPr/>
        </p:nvSpPr>
        <p:spPr>
          <a:xfrm>
            <a:off x="6809640" y="3621561"/>
            <a:ext cx="1528010" cy="369332"/>
          </a:xfrm>
          <a:prstGeom prst="rect">
            <a:avLst/>
          </a:prstGeom>
          <a:noFill/>
        </p:spPr>
        <p:txBody>
          <a:bodyPr wrap="square" rtlCol="0">
            <a:spAutoFit/>
          </a:bodyPr>
          <a:lstStyle/>
          <a:p>
            <a:pPr algn="ctr"/>
            <a:r>
              <a:rPr lang="en-US" dirty="0">
                <a:solidFill>
                  <a:srgbClr val="000000"/>
                </a:solidFill>
              </a:rPr>
              <a:t>Button-Down </a:t>
            </a:r>
          </a:p>
        </p:txBody>
      </p:sp>
      <p:sp>
        <p:nvSpPr>
          <p:cNvPr id="17" name="TextBox 16"/>
          <p:cNvSpPr txBox="1"/>
          <p:nvPr/>
        </p:nvSpPr>
        <p:spPr>
          <a:xfrm>
            <a:off x="1210518" y="6001867"/>
            <a:ext cx="1528010" cy="369332"/>
          </a:xfrm>
          <a:prstGeom prst="rect">
            <a:avLst/>
          </a:prstGeom>
          <a:noFill/>
        </p:spPr>
        <p:txBody>
          <a:bodyPr wrap="square" rtlCol="0">
            <a:spAutoFit/>
          </a:bodyPr>
          <a:lstStyle/>
          <a:p>
            <a:pPr algn="ctr"/>
            <a:r>
              <a:rPr lang="en-US" dirty="0">
                <a:solidFill>
                  <a:srgbClr val="000000"/>
                </a:solidFill>
              </a:rPr>
              <a:t>Café LA Polo </a:t>
            </a:r>
          </a:p>
        </p:txBody>
      </p:sp>
      <p:sp>
        <p:nvSpPr>
          <p:cNvPr id="18" name="TextBox 17"/>
          <p:cNvSpPr txBox="1"/>
          <p:nvPr/>
        </p:nvSpPr>
        <p:spPr>
          <a:xfrm>
            <a:off x="3303200" y="6006441"/>
            <a:ext cx="1287785" cy="369332"/>
          </a:xfrm>
          <a:prstGeom prst="rect">
            <a:avLst/>
          </a:prstGeom>
          <a:noFill/>
        </p:spPr>
        <p:txBody>
          <a:bodyPr wrap="square" rtlCol="0">
            <a:spAutoFit/>
          </a:bodyPr>
          <a:lstStyle/>
          <a:p>
            <a:pPr algn="ctr"/>
            <a:r>
              <a:rPr lang="en-US" dirty="0">
                <a:solidFill>
                  <a:srgbClr val="000000"/>
                </a:solidFill>
              </a:rPr>
              <a:t>Smock </a:t>
            </a:r>
          </a:p>
        </p:txBody>
      </p:sp>
      <p:sp>
        <p:nvSpPr>
          <p:cNvPr id="19" name="TextBox 18"/>
          <p:cNvSpPr txBox="1"/>
          <p:nvPr/>
        </p:nvSpPr>
        <p:spPr>
          <a:xfrm>
            <a:off x="4701146" y="6012505"/>
            <a:ext cx="2053882" cy="369332"/>
          </a:xfrm>
          <a:prstGeom prst="rect">
            <a:avLst/>
          </a:prstGeom>
          <a:noFill/>
        </p:spPr>
        <p:txBody>
          <a:bodyPr wrap="square" rtlCol="0">
            <a:spAutoFit/>
          </a:bodyPr>
          <a:lstStyle/>
          <a:p>
            <a:pPr algn="ctr"/>
            <a:r>
              <a:rPr lang="en-US" dirty="0">
                <a:solidFill>
                  <a:srgbClr val="000000"/>
                </a:solidFill>
              </a:rPr>
              <a:t>School Spirit Shirt</a:t>
            </a:r>
          </a:p>
        </p:txBody>
      </p:sp>
      <p:sp>
        <p:nvSpPr>
          <p:cNvPr id="20" name="TextBox 19"/>
          <p:cNvSpPr txBox="1"/>
          <p:nvPr/>
        </p:nvSpPr>
        <p:spPr>
          <a:xfrm>
            <a:off x="6920928" y="6002067"/>
            <a:ext cx="1127343" cy="369332"/>
          </a:xfrm>
          <a:prstGeom prst="rect">
            <a:avLst/>
          </a:prstGeom>
          <a:noFill/>
        </p:spPr>
        <p:txBody>
          <a:bodyPr wrap="square" rtlCol="0">
            <a:spAutoFit/>
          </a:bodyPr>
          <a:lstStyle/>
          <a:p>
            <a:pPr algn="ctr"/>
            <a:r>
              <a:rPr lang="en-US" dirty="0">
                <a:solidFill>
                  <a:srgbClr val="000000"/>
                </a:solidFill>
              </a:rPr>
              <a:t>Blouse</a:t>
            </a:r>
          </a:p>
        </p:txBody>
      </p:sp>
      <p:cxnSp>
        <p:nvCxnSpPr>
          <p:cNvPr id="21" name="Straight Connector 20"/>
          <p:cNvCxnSpPr/>
          <p:nvPr/>
        </p:nvCxnSpPr>
        <p:spPr>
          <a:xfrm flipV="1">
            <a:off x="770339" y="3983293"/>
            <a:ext cx="7497313" cy="16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888048" y="1427468"/>
            <a:ext cx="52488" cy="472106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755852" y="1593979"/>
            <a:ext cx="52488" cy="472106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700705" y="1550553"/>
            <a:ext cx="52488" cy="472106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4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33999"/>
            <a:ext cx="8468436" cy="1143000"/>
          </a:xfrm>
        </p:spPr>
        <p:txBody>
          <a:bodyPr/>
          <a:lstStyle/>
          <a:p>
            <a:pPr algn="l"/>
            <a:r>
              <a:rPr lang="en-US" sz="4000" b="1" dirty="0">
                <a:solidFill>
                  <a:srgbClr val="000000"/>
                </a:solidFill>
              </a:rPr>
              <a:t>Women’s Unapproved Blouses</a:t>
            </a:r>
          </a:p>
        </p:txBody>
      </p:sp>
      <p:sp>
        <p:nvSpPr>
          <p:cNvPr id="13" name="TextBox 12"/>
          <p:cNvSpPr txBox="1"/>
          <p:nvPr/>
        </p:nvSpPr>
        <p:spPr>
          <a:xfrm>
            <a:off x="957910" y="3603337"/>
            <a:ext cx="1528010" cy="369332"/>
          </a:xfrm>
          <a:prstGeom prst="rect">
            <a:avLst/>
          </a:prstGeom>
          <a:noFill/>
        </p:spPr>
        <p:txBody>
          <a:bodyPr wrap="square" rtlCol="0">
            <a:spAutoFit/>
          </a:bodyPr>
          <a:lstStyle/>
          <a:p>
            <a:pPr algn="ctr"/>
            <a:r>
              <a:rPr lang="en-US" dirty="0">
                <a:solidFill>
                  <a:srgbClr val="000000"/>
                </a:solidFill>
              </a:rPr>
              <a:t>Tank </a:t>
            </a:r>
          </a:p>
        </p:txBody>
      </p:sp>
      <p:sp>
        <p:nvSpPr>
          <p:cNvPr id="14" name="TextBox 13"/>
          <p:cNvSpPr txBox="1"/>
          <p:nvPr/>
        </p:nvSpPr>
        <p:spPr>
          <a:xfrm>
            <a:off x="2964157" y="3630477"/>
            <a:ext cx="1816109" cy="369332"/>
          </a:xfrm>
          <a:prstGeom prst="rect">
            <a:avLst/>
          </a:prstGeom>
          <a:noFill/>
        </p:spPr>
        <p:txBody>
          <a:bodyPr wrap="square" rtlCol="0">
            <a:spAutoFit/>
          </a:bodyPr>
          <a:lstStyle/>
          <a:p>
            <a:pPr algn="ctr"/>
            <a:r>
              <a:rPr lang="en-US" dirty="0">
                <a:solidFill>
                  <a:srgbClr val="000000"/>
                </a:solidFill>
              </a:rPr>
              <a:t>Spaghetti Strap  </a:t>
            </a:r>
          </a:p>
        </p:txBody>
      </p:sp>
      <p:sp>
        <p:nvSpPr>
          <p:cNvPr id="15" name="TextBox 14"/>
          <p:cNvSpPr txBox="1"/>
          <p:nvPr/>
        </p:nvSpPr>
        <p:spPr>
          <a:xfrm>
            <a:off x="6730875" y="3630477"/>
            <a:ext cx="1750032" cy="369332"/>
          </a:xfrm>
          <a:prstGeom prst="rect">
            <a:avLst/>
          </a:prstGeom>
          <a:noFill/>
        </p:spPr>
        <p:txBody>
          <a:bodyPr wrap="square" rtlCol="0">
            <a:spAutoFit/>
          </a:bodyPr>
          <a:lstStyle/>
          <a:p>
            <a:pPr algn="ctr"/>
            <a:r>
              <a:rPr lang="en-US" dirty="0">
                <a:solidFill>
                  <a:srgbClr val="000000"/>
                </a:solidFill>
              </a:rPr>
              <a:t>Crop Top</a:t>
            </a:r>
          </a:p>
        </p:txBody>
      </p:sp>
      <p:sp>
        <p:nvSpPr>
          <p:cNvPr id="16" name="TextBox 15"/>
          <p:cNvSpPr txBox="1"/>
          <p:nvPr/>
        </p:nvSpPr>
        <p:spPr>
          <a:xfrm>
            <a:off x="6809640" y="3668055"/>
            <a:ext cx="1528010" cy="369332"/>
          </a:xfrm>
          <a:prstGeom prst="rect">
            <a:avLst/>
          </a:prstGeom>
          <a:noFill/>
        </p:spPr>
        <p:txBody>
          <a:bodyPr wrap="square" rtlCol="0">
            <a:spAutoFit/>
          </a:bodyPr>
          <a:lstStyle/>
          <a:p>
            <a:pPr algn="ctr"/>
            <a:r>
              <a:rPr lang="en-US" dirty="0">
                <a:solidFill>
                  <a:srgbClr val="000000"/>
                </a:solidFill>
              </a:rPr>
              <a:t> </a:t>
            </a:r>
          </a:p>
        </p:txBody>
      </p:sp>
      <p:sp>
        <p:nvSpPr>
          <p:cNvPr id="18" name="TextBox 17"/>
          <p:cNvSpPr txBox="1"/>
          <p:nvPr/>
        </p:nvSpPr>
        <p:spPr>
          <a:xfrm>
            <a:off x="1692309" y="5963947"/>
            <a:ext cx="1839730" cy="369332"/>
          </a:xfrm>
          <a:prstGeom prst="rect">
            <a:avLst/>
          </a:prstGeom>
          <a:noFill/>
        </p:spPr>
        <p:txBody>
          <a:bodyPr wrap="square" rtlCol="0">
            <a:spAutoFit/>
          </a:bodyPr>
          <a:lstStyle/>
          <a:p>
            <a:pPr algn="ctr"/>
            <a:r>
              <a:rPr lang="en-US" dirty="0">
                <a:solidFill>
                  <a:srgbClr val="000000"/>
                </a:solidFill>
              </a:rPr>
              <a:t>Lace</a:t>
            </a:r>
          </a:p>
        </p:txBody>
      </p:sp>
      <p:sp>
        <p:nvSpPr>
          <p:cNvPr id="19" name="TextBox 18"/>
          <p:cNvSpPr txBox="1"/>
          <p:nvPr/>
        </p:nvSpPr>
        <p:spPr>
          <a:xfrm>
            <a:off x="4701146" y="6012505"/>
            <a:ext cx="2053882" cy="369332"/>
          </a:xfrm>
          <a:prstGeom prst="rect">
            <a:avLst/>
          </a:prstGeom>
          <a:noFill/>
        </p:spPr>
        <p:txBody>
          <a:bodyPr wrap="square" rtlCol="0">
            <a:spAutoFit/>
          </a:bodyPr>
          <a:lstStyle/>
          <a:p>
            <a:pPr algn="ctr"/>
            <a:endParaRPr lang="en-US" dirty="0">
              <a:solidFill>
                <a:srgbClr val="000000"/>
              </a:solidFill>
            </a:endParaRPr>
          </a:p>
        </p:txBody>
      </p:sp>
      <p:cxnSp>
        <p:nvCxnSpPr>
          <p:cNvPr id="21" name="Straight Connector 20"/>
          <p:cNvCxnSpPr/>
          <p:nvPr/>
        </p:nvCxnSpPr>
        <p:spPr>
          <a:xfrm flipV="1">
            <a:off x="770339" y="3983293"/>
            <a:ext cx="7497313" cy="16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938702" y="1427469"/>
            <a:ext cx="1834" cy="254520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862680" y="1465645"/>
            <a:ext cx="9828" cy="250702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730875" y="1438260"/>
            <a:ext cx="22318" cy="256111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1026" name="Picture 2" descr="Anvil 2415 - Women's 1x1 Baby Rib Tank"/>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0663" t="3968" r="18109" b="3521"/>
          <a:stretch/>
        </p:blipFill>
        <p:spPr bwMode="auto">
          <a:xfrm>
            <a:off x="1069939" y="1383005"/>
            <a:ext cx="1362470" cy="2285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lla+Canvas 1011 - Ladies' Baby Rib Spaghetti Strap Tank Top"/>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4674" t="3653" r="11578" b="2283"/>
          <a:stretch/>
        </p:blipFill>
        <p:spPr bwMode="auto">
          <a:xfrm>
            <a:off x="3017585" y="1338497"/>
            <a:ext cx="1733107" cy="2329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shopping?q=tbn:ANd9GcQYtYiEuayy-N2C7QOb_gCuwJa7aF0E9bAlmK4XtsPAjWbjN4HOgzdp70-gGjpenvkajlxi9Ivq&amp;usqp=CAE"/>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18871" t="27280" r="23650" b="20331"/>
          <a:stretch/>
        </p:blipFill>
        <p:spPr bwMode="auto">
          <a:xfrm>
            <a:off x="6848282" y="1546666"/>
            <a:ext cx="1642460" cy="21758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ace blous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l="23954" t="3288" r="20866" b="2283"/>
          <a:stretch/>
        </p:blipFill>
        <p:spPr bwMode="auto">
          <a:xfrm>
            <a:off x="5153469" y="1529815"/>
            <a:ext cx="1362470" cy="20735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green lace top"/>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21152" y="4192549"/>
            <a:ext cx="1827596" cy="19018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2.gstatic.com/shopping?q=tbn:ANd9GcRnWU4F8JUQ7zHOnlQHjGNsgXM7HLRaopQzZpZOWUtjoO2dzL5HMy6wyBlQenFUDkkZA7-npVXR&amp;usqp=CA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9277" y="4192549"/>
            <a:ext cx="1718136" cy="188341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479371" y="5994047"/>
            <a:ext cx="1592260" cy="369332"/>
          </a:xfrm>
          <a:prstGeom prst="rect">
            <a:avLst/>
          </a:prstGeom>
          <a:noFill/>
        </p:spPr>
        <p:txBody>
          <a:bodyPr wrap="square" rtlCol="0">
            <a:spAutoFit/>
          </a:bodyPr>
          <a:lstStyle/>
          <a:p>
            <a:pPr algn="ctr"/>
            <a:r>
              <a:rPr lang="en-US" dirty="0">
                <a:solidFill>
                  <a:srgbClr val="000000"/>
                </a:solidFill>
              </a:rPr>
              <a:t>Team Apparel</a:t>
            </a:r>
          </a:p>
        </p:txBody>
      </p:sp>
      <p:pic>
        <p:nvPicPr>
          <p:cNvPr id="1040" name="Picture 16" descr="https://encrypted-tbn0.gstatic.com/shopping?q=tbn:ANd9GcTclAADVVmZ_XMdnfY1NWWLMqeNuRA8MRFHrRZgUCnznfDKGI7uKbmpjTOhpHBAhpLxUSilEoZ6&amp;usqp=CAY"/>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20667" b="100000" l="34889" r="99556"/>
                    </a14:imgEffect>
                  </a14:imgLayer>
                </a14:imgProps>
              </a:ext>
              <a:ext uri="{28A0092B-C50C-407E-A947-70E740481C1C}">
                <a14:useLocalDpi xmlns:a14="http://schemas.microsoft.com/office/drawing/2010/main" val="0"/>
              </a:ext>
            </a:extLst>
          </a:blip>
          <a:srcRect l="27887" t="20152"/>
          <a:stretch/>
        </p:blipFill>
        <p:spPr bwMode="auto">
          <a:xfrm>
            <a:off x="6429037" y="4158779"/>
            <a:ext cx="1607902" cy="19693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922238" y="3613379"/>
            <a:ext cx="1733562" cy="369332"/>
          </a:xfrm>
          <a:prstGeom prst="rect">
            <a:avLst/>
          </a:prstGeom>
          <a:noFill/>
        </p:spPr>
        <p:txBody>
          <a:bodyPr wrap="square" rtlCol="0">
            <a:spAutoFit/>
          </a:bodyPr>
          <a:lstStyle/>
          <a:p>
            <a:pPr algn="ctr"/>
            <a:r>
              <a:rPr lang="en-US" dirty="0">
                <a:solidFill>
                  <a:srgbClr val="000000"/>
                </a:solidFill>
              </a:rPr>
              <a:t>Sleeveless </a:t>
            </a:r>
          </a:p>
        </p:txBody>
      </p:sp>
      <p:cxnSp>
        <p:nvCxnSpPr>
          <p:cNvPr id="25" name="Straight Connector 24"/>
          <p:cNvCxnSpPr/>
          <p:nvPr/>
        </p:nvCxnSpPr>
        <p:spPr>
          <a:xfrm flipV="1">
            <a:off x="3744686" y="3998387"/>
            <a:ext cx="2967" cy="222823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0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222"/>
            <a:ext cx="8229600" cy="1143000"/>
          </a:xfrm>
        </p:spPr>
        <p:txBody>
          <a:bodyPr/>
          <a:lstStyle/>
          <a:p>
            <a:pPr algn="l"/>
            <a:r>
              <a:rPr lang="en-US" sz="4000" b="1" dirty="0">
                <a:solidFill>
                  <a:srgbClr val="000000"/>
                </a:solidFill>
              </a:rPr>
              <a:t>Bottoms</a:t>
            </a:r>
          </a:p>
        </p:txBody>
      </p:sp>
      <p:sp>
        <p:nvSpPr>
          <p:cNvPr id="5" name="Content Placeholder 4"/>
          <p:cNvSpPr>
            <a:spLocks noGrp="1"/>
          </p:cNvSpPr>
          <p:nvPr>
            <p:ph idx="1"/>
          </p:nvPr>
        </p:nvSpPr>
        <p:spPr>
          <a:xfrm>
            <a:off x="457200" y="1061584"/>
            <a:ext cx="8486384" cy="4525963"/>
          </a:xfrm>
        </p:spPr>
        <p:txBody>
          <a:bodyPr/>
          <a:lstStyle/>
          <a:p>
            <a:pPr marL="0" indent="0">
              <a:buNone/>
            </a:pPr>
            <a:r>
              <a:rPr lang="en-US" dirty="0">
                <a:solidFill>
                  <a:srgbClr val="000000"/>
                </a:solidFill>
              </a:rPr>
              <a:t>Employees may wear plain black bottoms or correlating smock/nursing bottoms.</a:t>
            </a:r>
          </a:p>
          <a:p>
            <a:pPr marL="0" indent="0">
              <a:buNone/>
            </a:pPr>
            <a:r>
              <a:rPr lang="en-US" sz="2200" b="1" dirty="0">
                <a:solidFill>
                  <a:srgbClr val="000000"/>
                </a:solidFill>
              </a:rPr>
              <a:t>Pants:</a:t>
            </a:r>
          </a:p>
          <a:p>
            <a:pPr lvl="1">
              <a:buFont typeface="Wingdings" panose="05000000000000000000" pitchFamily="2" charset="2"/>
              <a:buChar char="Ø"/>
            </a:pPr>
            <a:r>
              <a:rPr lang="en-US" dirty="0">
                <a:solidFill>
                  <a:srgbClr val="000000"/>
                </a:solidFill>
              </a:rPr>
              <a:t> </a:t>
            </a:r>
            <a:r>
              <a:rPr lang="en-US" sz="2200" dirty="0">
                <a:solidFill>
                  <a:srgbClr val="000000"/>
                </a:solidFill>
              </a:rPr>
              <a:t>Must be fitted at the waist </a:t>
            </a:r>
          </a:p>
          <a:p>
            <a:pPr lvl="1">
              <a:buFont typeface="Wingdings" panose="05000000000000000000" pitchFamily="2" charset="2"/>
              <a:buChar char="Ø"/>
            </a:pPr>
            <a:r>
              <a:rPr lang="en-US" sz="2200" dirty="0">
                <a:solidFill>
                  <a:srgbClr val="000000"/>
                </a:solidFill>
              </a:rPr>
              <a:t> Not be overly baggy or too tight</a:t>
            </a:r>
          </a:p>
          <a:p>
            <a:pPr lvl="1">
              <a:buFont typeface="Wingdings" panose="05000000000000000000" pitchFamily="2" charset="2"/>
              <a:buChar char="Ø"/>
            </a:pPr>
            <a:r>
              <a:rPr lang="en-US" sz="2200" b="1" dirty="0">
                <a:solidFill>
                  <a:srgbClr val="000000"/>
                </a:solidFill>
              </a:rPr>
              <a:t> </a:t>
            </a:r>
            <a:r>
              <a:rPr lang="en-US" sz="2200" dirty="0">
                <a:solidFill>
                  <a:srgbClr val="000000"/>
                </a:solidFill>
              </a:rPr>
              <a:t>Jeans may be worn only on spirit day</a:t>
            </a:r>
          </a:p>
          <a:p>
            <a:pPr marL="42862" indent="0">
              <a:buNone/>
            </a:pPr>
            <a:r>
              <a:rPr lang="en-US" sz="2200" b="1" dirty="0">
                <a:solidFill>
                  <a:srgbClr val="000000"/>
                </a:solidFill>
              </a:rPr>
              <a:t>Skirts:</a:t>
            </a:r>
          </a:p>
          <a:p>
            <a:pPr marL="685800" lvl="1" indent="-342900">
              <a:buFont typeface="Wingdings" panose="05000000000000000000" pitchFamily="2" charset="2"/>
              <a:buChar char="Ø"/>
            </a:pPr>
            <a:r>
              <a:rPr lang="en-US" sz="2200" dirty="0">
                <a:solidFill>
                  <a:srgbClr val="000000"/>
                </a:solidFill>
              </a:rPr>
              <a:t>No shorter than knee length</a:t>
            </a:r>
          </a:p>
          <a:p>
            <a:pPr marL="685800" lvl="1" indent="-342900">
              <a:buFont typeface="Wingdings" panose="05000000000000000000" pitchFamily="2" charset="2"/>
              <a:buChar char="Ø"/>
            </a:pPr>
            <a:r>
              <a:rPr lang="en-US" sz="2200" dirty="0">
                <a:solidFill>
                  <a:srgbClr val="000000"/>
                </a:solidFill>
              </a:rPr>
              <a:t>No longer than ankle length</a:t>
            </a:r>
          </a:p>
          <a:p>
            <a:pPr marL="42862" indent="0">
              <a:buNone/>
            </a:pPr>
            <a:r>
              <a:rPr lang="en-US" sz="2200" b="1" dirty="0">
                <a:solidFill>
                  <a:srgbClr val="000000"/>
                </a:solidFill>
              </a:rPr>
              <a:t>Shorts should:</a:t>
            </a:r>
          </a:p>
          <a:p>
            <a:pPr lvl="1">
              <a:buFont typeface="Wingdings" panose="05000000000000000000" pitchFamily="2" charset="2"/>
              <a:buChar char="Ø"/>
            </a:pPr>
            <a:r>
              <a:rPr lang="en-US" b="1" dirty="0">
                <a:solidFill>
                  <a:srgbClr val="000000"/>
                </a:solidFill>
              </a:rPr>
              <a:t> </a:t>
            </a:r>
            <a:r>
              <a:rPr lang="en-US" sz="2200" dirty="0">
                <a:solidFill>
                  <a:srgbClr val="000000"/>
                </a:solidFill>
              </a:rPr>
              <a:t>Be fitted at the waist </a:t>
            </a:r>
          </a:p>
          <a:p>
            <a:pPr lvl="1">
              <a:buFont typeface="Wingdings" panose="05000000000000000000" pitchFamily="2" charset="2"/>
              <a:buChar char="Ø"/>
            </a:pPr>
            <a:r>
              <a:rPr lang="en-US" sz="2200" dirty="0">
                <a:solidFill>
                  <a:srgbClr val="000000"/>
                </a:solidFill>
              </a:rPr>
              <a:t> Not be overly baggy nor too tight</a:t>
            </a:r>
          </a:p>
          <a:p>
            <a:pPr lvl="1">
              <a:buFont typeface="Wingdings" panose="05000000000000000000" pitchFamily="2" charset="2"/>
              <a:buChar char="Ø"/>
            </a:pPr>
            <a:r>
              <a:rPr lang="en-US" sz="2200" dirty="0">
                <a:solidFill>
                  <a:srgbClr val="000000"/>
                </a:solidFill>
              </a:rPr>
              <a:t> Be knee length and not extend past mid-calf</a:t>
            </a:r>
          </a:p>
        </p:txBody>
      </p:sp>
    </p:spTree>
    <p:extLst>
      <p:ext uri="{BB962C8B-B14F-4D97-AF65-F5344CB8AC3E}">
        <p14:creationId xmlns:p14="http://schemas.microsoft.com/office/powerpoint/2010/main" val="183569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170"/>
            <a:ext cx="8229600" cy="1143000"/>
          </a:xfrm>
        </p:spPr>
        <p:txBody>
          <a:bodyPr/>
          <a:lstStyle/>
          <a:p>
            <a:pPr algn="l"/>
            <a:r>
              <a:rPr lang="en-US" sz="4000" b="1" dirty="0">
                <a:solidFill>
                  <a:srgbClr val="000000"/>
                </a:solidFill>
              </a:rPr>
              <a:t>Pant’s Approved/Unapproved </a:t>
            </a:r>
          </a:p>
        </p:txBody>
      </p:sp>
      <p:pic>
        <p:nvPicPr>
          <p:cNvPr id="3074" name="Picture 2" descr="Image result for black pants"/>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5901" r="23825"/>
          <a:stretch/>
        </p:blipFill>
        <p:spPr bwMode="auto">
          <a:xfrm>
            <a:off x="1351071" y="1697853"/>
            <a:ext cx="941610" cy="1820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lack pa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10" r="19357"/>
          <a:stretch/>
        </p:blipFill>
        <p:spPr bwMode="auto">
          <a:xfrm>
            <a:off x="1331335" y="4264610"/>
            <a:ext cx="1149312" cy="17746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medicalscrubsmall.com/img/products/360x480/7602P_SAP.jpg"/>
          <p:cNvPicPr>
            <a:picLocks noChangeAspect="1" noChangeArrowheads="1"/>
          </p:cNvPicPr>
          <p:nvPr/>
        </p:nvPicPr>
        <p:blipFill rotWithShape="1">
          <a:blip r:embed="rId5">
            <a:extLst>
              <a:ext uri="{28A0092B-C50C-407E-A947-70E740481C1C}">
                <a14:useLocalDpi xmlns:a14="http://schemas.microsoft.com/office/drawing/2010/main" val="0"/>
              </a:ext>
            </a:extLst>
          </a:blip>
          <a:srcRect l="23826" r="18532"/>
          <a:stretch/>
        </p:blipFill>
        <p:spPr bwMode="auto">
          <a:xfrm>
            <a:off x="2851664" y="4233336"/>
            <a:ext cx="898906" cy="1726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medicalscrubsmall.com/img/products/360x480/7602P_SAP.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91" r="21882"/>
          <a:stretch/>
        </p:blipFill>
        <p:spPr bwMode="auto">
          <a:xfrm>
            <a:off x="2832473" y="1697853"/>
            <a:ext cx="868789" cy="18203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7200" y="1066507"/>
            <a:ext cx="3659941" cy="461665"/>
          </a:xfrm>
          <a:prstGeom prst="rect">
            <a:avLst/>
          </a:prstGeom>
          <a:noFill/>
        </p:spPr>
        <p:txBody>
          <a:bodyPr wrap="square" rtlCol="0">
            <a:spAutoFit/>
          </a:bodyPr>
          <a:lstStyle/>
          <a:p>
            <a:pPr algn="ctr"/>
            <a:r>
              <a:rPr lang="en-US" sz="2400" b="1" dirty="0">
                <a:solidFill>
                  <a:srgbClr val="000000"/>
                </a:solidFill>
              </a:rPr>
              <a:t>Approved</a:t>
            </a:r>
            <a:r>
              <a:rPr lang="en-US" sz="2400" dirty="0">
                <a:solidFill>
                  <a:srgbClr val="000000"/>
                </a:solidFill>
              </a:rPr>
              <a:t> </a:t>
            </a:r>
          </a:p>
        </p:txBody>
      </p:sp>
      <p:cxnSp>
        <p:nvCxnSpPr>
          <p:cNvPr id="17" name="Straight Connector 16"/>
          <p:cNvCxnSpPr/>
          <p:nvPr/>
        </p:nvCxnSpPr>
        <p:spPr>
          <a:xfrm>
            <a:off x="4134429" y="1608680"/>
            <a:ext cx="75835" cy="470747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57199" y="1719651"/>
            <a:ext cx="864969" cy="461665"/>
          </a:xfrm>
          <a:prstGeom prst="rect">
            <a:avLst/>
          </a:prstGeom>
          <a:noFill/>
        </p:spPr>
        <p:txBody>
          <a:bodyPr wrap="square" rtlCol="0">
            <a:spAutoFit/>
          </a:bodyPr>
          <a:lstStyle/>
          <a:p>
            <a:pPr algn="ctr"/>
            <a:r>
              <a:rPr lang="en-US" sz="2400" b="1" dirty="0">
                <a:solidFill>
                  <a:srgbClr val="000000"/>
                </a:solidFill>
              </a:rPr>
              <a:t>Men</a:t>
            </a:r>
          </a:p>
        </p:txBody>
      </p:sp>
      <p:sp>
        <p:nvSpPr>
          <p:cNvPr id="22" name="TextBox 21"/>
          <p:cNvSpPr txBox="1"/>
          <p:nvPr/>
        </p:nvSpPr>
        <p:spPr>
          <a:xfrm>
            <a:off x="166914" y="4253733"/>
            <a:ext cx="1449537" cy="461665"/>
          </a:xfrm>
          <a:prstGeom prst="rect">
            <a:avLst/>
          </a:prstGeom>
          <a:noFill/>
        </p:spPr>
        <p:txBody>
          <a:bodyPr wrap="square" rtlCol="0">
            <a:spAutoFit/>
          </a:bodyPr>
          <a:lstStyle/>
          <a:p>
            <a:pPr algn="ctr"/>
            <a:r>
              <a:rPr lang="en-US" sz="2400" b="1" dirty="0">
                <a:solidFill>
                  <a:srgbClr val="000000"/>
                </a:solidFill>
              </a:rPr>
              <a:t>Women</a:t>
            </a:r>
          </a:p>
        </p:txBody>
      </p:sp>
      <p:sp>
        <p:nvSpPr>
          <p:cNvPr id="23" name="TextBox 22"/>
          <p:cNvSpPr txBox="1"/>
          <p:nvPr/>
        </p:nvSpPr>
        <p:spPr>
          <a:xfrm>
            <a:off x="1274144" y="3727404"/>
            <a:ext cx="1202131" cy="369332"/>
          </a:xfrm>
          <a:prstGeom prst="rect">
            <a:avLst/>
          </a:prstGeom>
          <a:noFill/>
        </p:spPr>
        <p:txBody>
          <a:bodyPr wrap="square" rtlCol="0">
            <a:spAutoFit/>
          </a:bodyPr>
          <a:lstStyle/>
          <a:p>
            <a:pPr algn="ctr"/>
            <a:r>
              <a:rPr lang="en-US" dirty="0">
                <a:solidFill>
                  <a:srgbClr val="000000"/>
                </a:solidFill>
              </a:rPr>
              <a:t>Plain Black  </a:t>
            </a:r>
          </a:p>
        </p:txBody>
      </p:sp>
      <p:sp>
        <p:nvSpPr>
          <p:cNvPr id="24" name="TextBox 23"/>
          <p:cNvSpPr txBox="1"/>
          <p:nvPr/>
        </p:nvSpPr>
        <p:spPr>
          <a:xfrm>
            <a:off x="2114216" y="3589518"/>
            <a:ext cx="2370451" cy="646331"/>
          </a:xfrm>
          <a:prstGeom prst="rect">
            <a:avLst/>
          </a:prstGeom>
          <a:noFill/>
        </p:spPr>
        <p:txBody>
          <a:bodyPr wrap="square" rtlCol="0">
            <a:spAutoFit/>
          </a:bodyPr>
          <a:lstStyle/>
          <a:p>
            <a:pPr algn="ctr"/>
            <a:r>
              <a:rPr lang="en-US" dirty="0">
                <a:solidFill>
                  <a:srgbClr val="000000"/>
                </a:solidFill>
              </a:rPr>
              <a:t>Correlating </a:t>
            </a:r>
          </a:p>
          <a:p>
            <a:pPr algn="ctr"/>
            <a:r>
              <a:rPr lang="en-US" dirty="0">
                <a:solidFill>
                  <a:srgbClr val="000000"/>
                </a:solidFill>
              </a:rPr>
              <a:t>Nurse Bottoms</a:t>
            </a:r>
          </a:p>
        </p:txBody>
      </p:sp>
      <p:grpSp>
        <p:nvGrpSpPr>
          <p:cNvPr id="40" name="Group 39"/>
          <p:cNvGrpSpPr/>
          <p:nvPr/>
        </p:nvGrpSpPr>
        <p:grpSpPr>
          <a:xfrm>
            <a:off x="4158510" y="971104"/>
            <a:ext cx="4350738" cy="5512599"/>
            <a:chOff x="4222665" y="1074526"/>
            <a:chExt cx="4350738" cy="5512599"/>
          </a:xfrm>
        </p:grpSpPr>
        <p:sp>
          <p:nvSpPr>
            <p:cNvPr id="20" name="TextBox 19"/>
            <p:cNvSpPr txBox="1"/>
            <p:nvPr/>
          </p:nvSpPr>
          <p:spPr>
            <a:xfrm>
              <a:off x="4267199" y="1074526"/>
              <a:ext cx="4191001" cy="474484"/>
            </a:xfrm>
            <a:prstGeom prst="rect">
              <a:avLst/>
            </a:prstGeom>
            <a:noFill/>
          </p:spPr>
          <p:txBody>
            <a:bodyPr wrap="square" rtlCol="0">
              <a:spAutoFit/>
            </a:bodyPr>
            <a:lstStyle/>
            <a:p>
              <a:pPr algn="ctr"/>
              <a:r>
                <a:rPr lang="en-US" sz="2400" b="1" dirty="0">
                  <a:solidFill>
                    <a:srgbClr val="000000"/>
                  </a:solidFill>
                </a:rPr>
                <a:t>Unapproved </a:t>
              </a:r>
            </a:p>
          </p:txBody>
        </p:sp>
        <p:grpSp>
          <p:nvGrpSpPr>
            <p:cNvPr id="39" name="Group 38"/>
            <p:cNvGrpSpPr/>
            <p:nvPr/>
          </p:nvGrpSpPr>
          <p:grpSpPr>
            <a:xfrm>
              <a:off x="4222665" y="1457081"/>
              <a:ext cx="4350738" cy="5130044"/>
              <a:chOff x="4222665" y="1457081"/>
              <a:chExt cx="4350738" cy="5130044"/>
            </a:xfrm>
          </p:grpSpPr>
          <p:pic>
            <p:nvPicPr>
              <p:cNvPr id="3088" name="Picture 16" descr="Image result for je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0824" y="1608680"/>
                <a:ext cx="1741431" cy="20383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backgroundRemoval t="234" b="100000" l="9921" r="89881"/>
                        </a14:imgEffect>
                      </a14:imgLayer>
                    </a14:imgProps>
                  </a:ext>
                </a:extLst>
              </a:blip>
              <a:srcRect l="31407" t="1976" r="31773"/>
              <a:stretch/>
            </p:blipFill>
            <p:spPr>
              <a:xfrm flipH="1">
                <a:off x="6261721" y="1677542"/>
                <a:ext cx="887060" cy="1910767"/>
              </a:xfrm>
              <a:prstGeom prst="rect">
                <a:avLst/>
              </a:prstGeom>
            </p:spPr>
          </p:pic>
          <p:pic>
            <p:nvPicPr>
              <p:cNvPr id="3096" name="Picture 24" descr="Hanes ComfortBlend EcoSmart Men`s Sweatpants - Best-Seller, P650, 3XL"/>
              <p:cNvPicPr>
                <a:picLocks noChangeAspect="1" noChangeArrowheads="1"/>
              </p:cNvPicPr>
              <p:nvPr/>
            </p:nvPicPr>
            <p:blipFill rotWithShape="1">
              <a:blip r:embed="rId9">
                <a:extLst>
                  <a:ext uri="{28A0092B-C50C-407E-A947-70E740481C1C}">
                    <a14:useLocalDpi xmlns:a14="http://schemas.microsoft.com/office/drawing/2010/main" val="0"/>
                  </a:ext>
                </a:extLst>
              </a:blip>
              <a:srcRect l="28857" r="26265"/>
              <a:stretch/>
            </p:blipFill>
            <p:spPr bwMode="auto">
              <a:xfrm>
                <a:off x="7320404" y="1457081"/>
                <a:ext cx="958126" cy="246548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anes Girls' Fleece Jogger Sweatpan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598" r="22751"/>
              <a:stretch/>
            </p:blipFill>
            <p:spPr bwMode="auto">
              <a:xfrm>
                <a:off x="7379951" y="4268404"/>
                <a:ext cx="802197" cy="160690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women's jeans"/>
              <p:cNvPicPr>
                <a:picLocks noChangeAspect="1" noChangeArrowheads="1"/>
              </p:cNvPicPr>
              <p:nvPr/>
            </p:nvPicPr>
            <p:blipFill rotWithShape="1">
              <a:blip r:embed="rId11">
                <a:extLst>
                  <a:ext uri="{28A0092B-C50C-407E-A947-70E740481C1C}">
                    <a14:useLocalDpi xmlns:a14="http://schemas.microsoft.com/office/drawing/2010/main" val="0"/>
                  </a:ext>
                </a:extLst>
              </a:blip>
              <a:srcRect l="16492" r="20295"/>
              <a:stretch/>
            </p:blipFill>
            <p:spPr bwMode="auto">
              <a:xfrm>
                <a:off x="5089154" y="4498434"/>
                <a:ext cx="1159812" cy="17463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black workout pants tight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248" r="14680"/>
              <a:stretch/>
            </p:blipFill>
            <p:spPr bwMode="auto">
              <a:xfrm>
                <a:off x="6276232" y="4188556"/>
                <a:ext cx="941726" cy="1770944"/>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ttp://lp.hm.com/hmprod?set=key%5bsource%5d,value%5b/model/2017/F00%200397068%20015%2070%204408.jpg%5d&amp;set=key%5brotate%5d,value%5b%5d&amp;set=key%5bwidth%5d,value%5b%5d&amp;set=key%5bheight%5d,value%5b%5d&amp;set=key%5bx%5d,value%5b%5d&amp;set=key%5by%5d,value%5b%5d&amp;set=key%5btype%5d,value%5bSTILL_LIFE_FRONT%5d&amp;set=key%5bhmver%5d,value%5b2%5d&amp;call=url%5bfile:/product/full%5d"/>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1984" r="20299"/>
              <a:stretch/>
            </p:blipFill>
            <p:spPr bwMode="auto">
              <a:xfrm>
                <a:off x="4222665" y="1594499"/>
                <a:ext cx="967634" cy="20525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298615" y="3582260"/>
                <a:ext cx="4274788" cy="369332"/>
              </a:xfrm>
              <a:prstGeom prst="rect">
                <a:avLst/>
              </a:prstGeom>
              <a:noFill/>
            </p:spPr>
            <p:txBody>
              <a:bodyPr wrap="square" rtlCol="0">
                <a:spAutoFit/>
              </a:bodyPr>
              <a:lstStyle/>
              <a:p>
                <a:pPr algn="ctr"/>
                <a:endParaRPr lang="en-US" dirty="0">
                  <a:solidFill>
                    <a:srgbClr val="000000"/>
                  </a:solidFill>
                </a:endParaRPr>
              </a:p>
            </p:txBody>
          </p:sp>
          <p:sp>
            <p:nvSpPr>
              <p:cNvPr id="30" name="TextBox 29"/>
              <p:cNvSpPr txBox="1"/>
              <p:nvPr/>
            </p:nvSpPr>
            <p:spPr>
              <a:xfrm>
                <a:off x="4443398" y="3551284"/>
                <a:ext cx="1709942" cy="923330"/>
              </a:xfrm>
              <a:prstGeom prst="rect">
                <a:avLst/>
              </a:prstGeom>
              <a:noFill/>
            </p:spPr>
            <p:txBody>
              <a:bodyPr wrap="square" rtlCol="0">
                <a:spAutoFit/>
              </a:bodyPr>
              <a:lstStyle/>
              <a:p>
                <a:pPr algn="ctr"/>
                <a:r>
                  <a:rPr lang="en-US" dirty="0">
                    <a:solidFill>
                      <a:srgbClr val="000000"/>
                    </a:solidFill>
                  </a:rPr>
                  <a:t>Jeans (permitted on Spirit Day)</a:t>
                </a:r>
              </a:p>
            </p:txBody>
          </p:sp>
          <p:pic>
            <p:nvPicPr>
              <p:cNvPr id="3102" name="Picture 30" descr="http://lp.hm.com/hmprod?set=key%5bsource%5d,value%5b/model/2016/E00%200494691%20007%2006%205200.jpg%5d&amp;set=key%5brotate%5d,value%5b%5d&amp;set=key%5bwidth%5d,value%5b%5d&amp;set=key%5bheight%5d,value%5b%5d&amp;set=key%5bx%5d,value%5b%5d&amp;set=key%5by%5d,value%5b%5d&amp;set=key%5btype%5d,value%5bSTILL_LIFE_FRONT%5d&amp;set=key%5bhmver%5d,value%5b0%5d&amp;call=url%5bfile:/product/large%5d"/>
              <p:cNvPicPr>
                <a:picLocks noChangeAspect="1" noChangeArrowheads="1"/>
              </p:cNvPicPr>
              <p:nvPr/>
            </p:nvPicPr>
            <p:blipFill rotWithShape="1">
              <a:blip r:embed="rId14">
                <a:extLst>
                  <a:ext uri="{28A0092B-C50C-407E-A947-70E740481C1C}">
                    <a14:useLocalDpi xmlns:a14="http://schemas.microsoft.com/office/drawing/2010/main" val="0"/>
                  </a:ext>
                </a:extLst>
              </a:blip>
              <a:srcRect l="25957" r="21357"/>
              <a:stretch/>
            </p:blipFill>
            <p:spPr bwMode="auto">
              <a:xfrm>
                <a:off x="4456008" y="4467698"/>
                <a:ext cx="941213" cy="182949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974657" y="3674655"/>
                <a:ext cx="1401581" cy="369332"/>
              </a:xfrm>
              <a:prstGeom prst="rect">
                <a:avLst/>
              </a:prstGeom>
              <a:noFill/>
            </p:spPr>
            <p:txBody>
              <a:bodyPr wrap="square" rtlCol="0">
                <a:spAutoFit/>
              </a:bodyPr>
              <a:lstStyle/>
              <a:p>
                <a:pPr algn="ctr"/>
                <a:r>
                  <a:rPr lang="en-US" dirty="0">
                    <a:solidFill>
                      <a:srgbClr val="000000"/>
                    </a:solidFill>
                  </a:rPr>
                  <a:t>Leggings</a:t>
                </a:r>
              </a:p>
            </p:txBody>
          </p:sp>
          <p:sp>
            <p:nvSpPr>
              <p:cNvPr id="32" name="TextBox 31"/>
              <p:cNvSpPr txBox="1"/>
              <p:nvPr/>
            </p:nvSpPr>
            <p:spPr>
              <a:xfrm>
                <a:off x="7273683" y="3681913"/>
                <a:ext cx="930133" cy="369332"/>
              </a:xfrm>
              <a:prstGeom prst="rect">
                <a:avLst/>
              </a:prstGeom>
              <a:noFill/>
            </p:spPr>
            <p:txBody>
              <a:bodyPr wrap="square" rtlCol="0">
                <a:spAutoFit/>
              </a:bodyPr>
              <a:lstStyle/>
              <a:p>
                <a:pPr algn="ctr"/>
                <a:r>
                  <a:rPr lang="en-US" dirty="0">
                    <a:solidFill>
                      <a:srgbClr val="000000"/>
                    </a:solidFill>
                  </a:rPr>
                  <a:t>Sweats</a:t>
                </a:r>
              </a:p>
            </p:txBody>
          </p:sp>
          <p:cxnSp>
            <p:nvCxnSpPr>
              <p:cNvPr id="33" name="Straight Connector 32"/>
              <p:cNvCxnSpPr/>
              <p:nvPr/>
            </p:nvCxnSpPr>
            <p:spPr>
              <a:xfrm>
                <a:off x="7322134" y="1950483"/>
                <a:ext cx="21943" cy="4636642"/>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153340" y="1677542"/>
                <a:ext cx="72758" cy="463860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831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Waste Reduction Training 9.12.16</Template>
  <TotalTime>2631</TotalTime>
  <Words>2229</Words>
  <Application>Microsoft Office PowerPoint</Application>
  <PresentationFormat>On-screen Show (4:3)</PresentationFormat>
  <Paragraphs>214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Perpetua</vt:lpstr>
      <vt:lpstr>Wingdings</vt:lpstr>
      <vt:lpstr>1_2014 Cafe LA Presentation template</vt:lpstr>
      <vt:lpstr>PowerPoint Presentation</vt:lpstr>
      <vt:lpstr>Dress Code Policy</vt:lpstr>
      <vt:lpstr>Shirts and Blouses</vt:lpstr>
      <vt:lpstr>Men’s Approved Shirts</vt:lpstr>
      <vt:lpstr>Men’s Unapproved Shirts</vt:lpstr>
      <vt:lpstr>Women’s Approved Blouses</vt:lpstr>
      <vt:lpstr>Women’s Unapproved Blouses</vt:lpstr>
      <vt:lpstr>Bottoms</vt:lpstr>
      <vt:lpstr>Pant’s Approved/Unapproved </vt:lpstr>
      <vt:lpstr>Skirts and Shorts Approved/Unapproved </vt:lpstr>
      <vt:lpstr>Shoes</vt:lpstr>
      <vt:lpstr>Why Wear Slip-Resistant Shoes?</vt:lpstr>
      <vt:lpstr>Shoes</vt:lpstr>
      <vt:lpstr>Approved Hair and Beard Covering</vt:lpstr>
      <vt:lpstr>Religious Head Covering</vt:lpstr>
      <vt:lpstr>Example of Appropriate Work Attire</vt:lpstr>
      <vt:lpstr>Newman Nutrition Center </vt:lpstr>
      <vt:lpstr>Personal Protective Equipment</vt:lpstr>
      <vt:lpstr>Personal Protective Equipment Cont.</vt:lpstr>
      <vt:lpstr>A special thank you to the Food Service employees who volunteered for photos.  Dana Pozo (Dena Elementary) Maria Elena (Bell High School) Tania Ara (Contreras Learning Center)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Daguro, Roxanne</dc:creator>
  <cp:lastModifiedBy>Daguro, Roxanne</cp:lastModifiedBy>
  <cp:revision>186</cp:revision>
  <dcterms:created xsi:type="dcterms:W3CDTF">2017-05-10T20:56:19Z</dcterms:created>
  <dcterms:modified xsi:type="dcterms:W3CDTF">2017-07-20T15:01:58Z</dcterms:modified>
</cp:coreProperties>
</file>